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3" r:id="rId6"/>
    <p:sldId id="270" r:id="rId7"/>
    <p:sldId id="271" r:id="rId8"/>
    <p:sldId id="272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448" y="76"/>
      </p:cViewPr>
      <p:guideLst>
        <p:guide orient="horz" pos="25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584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14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69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28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32.png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.png"/><Relationship Id="rId7" Type="http://schemas.openxmlformats.org/officeDocument/2006/relationships/image" Target="../media/image88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1.pn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7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32.png"/><Relationship Id="rId10" Type="http://schemas.openxmlformats.org/officeDocument/2006/relationships/image" Target="../media/image98.png"/><Relationship Id="rId4" Type="http://schemas.openxmlformats.org/officeDocument/2006/relationships/image" Target="../media/image93.png"/><Relationship Id="rId9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image" Target="../media/image31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7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32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0" y="395288"/>
            <a:ext cx="1295400" cy="13614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4324350"/>
            <a:ext cx="544421" cy="23623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573" y="4373384"/>
            <a:ext cx="571525" cy="24486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6783" y="339815"/>
            <a:ext cx="2219325" cy="91916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547688"/>
            <a:ext cx="1328738" cy="452438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581025" y="2022061"/>
            <a:ext cx="7204129" cy="22980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25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ЦЕНТР </a:t>
            </a:r>
            <a:r>
              <a:rPr lang="en-US" sz="2500" b="1" kern="0" spc="-49" dirty="0" smtClean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КОМПЕТЕНЦИЙ</a:t>
            </a:r>
            <a:endParaRPr lang="ru-RU" sz="2500" b="1" kern="0" spc="-49" dirty="0" smtClean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sz="25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ПО КУЛЬТУРЕ </a:t>
            </a:r>
            <a:r>
              <a:rPr lang="en-US" sz="2500" b="1" kern="0" spc="-49" dirty="0" smtClean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БЕЗОПАСНОСТИ</a:t>
            </a:r>
            <a:endParaRPr lang="ru-RU" sz="2500" b="1" kern="0" spc="-49" dirty="0" smtClean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sz="25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И НАДЁЖНОСТИ ЧЕЛОВЕЧЕСКОГО ФАКТОРА</a:t>
            </a:r>
          </a:p>
          <a:p>
            <a:pPr>
              <a:lnSpc>
                <a:spcPct val="120000"/>
              </a:lnSpc>
            </a:pPr>
            <a:endParaRPr lang="en-US" sz="2500" b="1" kern="0" spc="-49" dirty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sz="2500" b="1" kern="0" spc="-49" dirty="0" smtClean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 </a:t>
            </a:r>
            <a:r>
              <a:rPr lang="en-US" sz="25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en-US" sz="2500" b="1" kern="0" spc="-49" dirty="0" smtClean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 </a:t>
            </a:r>
            <a:endParaRPr lang="en-US" sz="2500" b="1" kern="0" spc="-49" dirty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</p:txBody>
      </p:sp>
      <p:sp>
        <p:nvSpPr>
          <p:cNvPr id="9" name="Text 1"/>
          <p:cNvSpPr/>
          <p:nvPr/>
        </p:nvSpPr>
        <p:spPr>
          <a:xfrm>
            <a:off x="585787" y="2586238"/>
            <a:ext cx="5736897" cy="2905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937"/>
              </a:lnSpc>
              <a:buNone/>
            </a:pPr>
            <a:endParaRPr lang="en-US" sz="2400" b="1" kern="0" spc="-49" dirty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</p:txBody>
      </p:sp>
      <p:sp>
        <p:nvSpPr>
          <p:cNvPr id="10" name="Text 2"/>
          <p:cNvSpPr/>
          <p:nvPr/>
        </p:nvSpPr>
        <p:spPr>
          <a:xfrm>
            <a:off x="585788" y="3040064"/>
            <a:ext cx="8746606" cy="2905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3937"/>
              </a:lnSpc>
            </a:pPr>
            <a:endParaRPr lang="en-US" sz="2400" b="1" kern="0" spc="-49" dirty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</p:txBody>
      </p:sp>
      <p:sp>
        <p:nvSpPr>
          <p:cNvPr id="11" name="Text 3"/>
          <p:cNvSpPr/>
          <p:nvPr/>
        </p:nvSpPr>
        <p:spPr>
          <a:xfrm>
            <a:off x="587321" y="2132411"/>
            <a:ext cx="10245779" cy="2905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3937"/>
              </a:lnSpc>
              <a:buNone/>
            </a:pPr>
            <a:endParaRPr lang="en-US" sz="2400" b="1" kern="0" spc="-49" dirty="0">
              <a:solidFill>
                <a:srgbClr val="32394E">
                  <a:alpha val="99000"/>
                </a:srgbClr>
              </a:solidFill>
              <a:latin typeface="Rosatom" panose="020B0503040504020204" pitchFamily="34" charset="-52"/>
              <a:ea typeface="Rosatom" panose="020B0503040504020204" pitchFamily="34" charset="-52"/>
              <a:cs typeface="Be Vietnam Pro" pitchFamily="34" charset="-120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129463" y="1743075"/>
            <a:ext cx="1704975" cy="6572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6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МЫ РАБОТАЕМ ДЛЯ ПОВЫШЕНИЯ НАДЕЖНОСТИ ПЕРСОНАЛА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050" y="176213"/>
            <a:ext cx="1928813" cy="80486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0" y="285750"/>
            <a:ext cx="1243013" cy="42386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725" y="1323975"/>
            <a:ext cx="2064748" cy="2952716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9863" y="1323975"/>
            <a:ext cx="2064748" cy="2947953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381000" y="176213"/>
            <a:ext cx="7239000" cy="6762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Сертификаты о государственной регистрации аппаратно-программных продуктов</a:t>
            </a:r>
          </a:p>
        </p:txBody>
      </p:sp>
      <p:sp>
        <p:nvSpPr>
          <p:cNvPr id="8" name="Text 2"/>
          <p:cNvSpPr/>
          <p:nvPr/>
        </p:nvSpPr>
        <p:spPr>
          <a:xfrm>
            <a:off x="5081588" y="1323975"/>
            <a:ext cx="4343400" cy="6286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487"/>
              </a:lnSpc>
              <a:buNone/>
            </a:pPr>
            <a:r>
              <a:rPr lang="en-US" sz="1943" b="1" kern="0" spc="-39" dirty="0">
                <a:solidFill>
                  <a:srgbClr val="32394E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Аппаратно-программные продукты реализованы:</a:t>
            </a:r>
            <a:endParaRPr lang="en-US" sz="1943" dirty="0"/>
          </a:p>
        </p:txBody>
      </p:sp>
      <p:sp>
        <p:nvSpPr>
          <p:cNvPr id="9" name="Text 3"/>
          <p:cNvSpPr/>
          <p:nvPr/>
        </p:nvSpPr>
        <p:spPr>
          <a:xfrm>
            <a:off x="5081588" y="2066962"/>
            <a:ext cx="4048125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30"/>
              </a:lnSpc>
              <a:buSzPct val="100000"/>
              <a:buChar char="•"/>
            </a:pPr>
            <a:r>
              <a:rPr lang="en-US" sz="1586" kern="0" spc="-32" dirty="0">
                <a:solidFill>
                  <a:srgbClr val="000000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в АО «Атом-охрана»</a:t>
            </a:r>
            <a:endParaRPr lang="en-US" sz="1586" dirty="0"/>
          </a:p>
          <a:p>
            <a:pPr marL="342900" indent="-342900" algn="l">
              <a:lnSpc>
                <a:spcPts val="2030"/>
              </a:lnSpc>
              <a:buSzPct val="100000"/>
              <a:buChar char="•"/>
            </a:pPr>
            <a:r>
              <a:rPr lang="en-US" sz="1586" kern="0" spc="-32" dirty="0">
                <a:solidFill>
                  <a:srgbClr val="000000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11 АЭС Концерна «Росэнергоатом»</a:t>
            </a:r>
            <a:endParaRPr lang="en-US" sz="1586" dirty="0"/>
          </a:p>
          <a:p>
            <a:pPr marL="342900" indent="-342900" algn="l">
              <a:lnSpc>
                <a:spcPts val="2030"/>
              </a:lnSpc>
              <a:buSzPct val="100000"/>
              <a:buChar char="•"/>
            </a:pPr>
            <a:r>
              <a:rPr lang="en-US" sz="1586" kern="0" spc="-32" dirty="0">
                <a:solidFill>
                  <a:srgbClr val="000000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на предприятиях Машиностроительного дивизиона</a:t>
            </a:r>
            <a:endParaRPr lang="en-US" sz="1586" dirty="0"/>
          </a:p>
          <a:p>
            <a:pPr marL="342900" indent="-342900" algn="l">
              <a:lnSpc>
                <a:spcPts val="2030"/>
              </a:lnSpc>
              <a:buSzPct val="100000"/>
              <a:buChar char="•"/>
            </a:pPr>
            <a:r>
              <a:rPr lang="en-US" sz="1586" kern="0" spc="-32" dirty="0">
                <a:solidFill>
                  <a:srgbClr val="000000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на предприятиях Топливного дивизиона</a:t>
            </a:r>
            <a:endParaRPr lang="en-US" sz="158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50" y="655672"/>
            <a:ext cx="2628900" cy="1447800"/>
          </a:xfrm>
          <a:prstGeom prst="rect">
            <a:avLst/>
          </a:prstGeom>
        </p:spPr>
      </p:pic>
      <p:pic>
        <p:nvPicPr>
          <p:cNvPr id="14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850" y="2103471"/>
            <a:ext cx="2628900" cy="3040029"/>
          </a:xfrm>
          <a:prstGeom prst="rect">
            <a:avLst/>
          </a:prstGeom>
        </p:spPr>
      </p:pic>
      <p:pic>
        <p:nvPicPr>
          <p:cNvPr id="15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2788" y="862013"/>
            <a:ext cx="2628900" cy="4281488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2788" y="666750"/>
            <a:ext cx="2628900" cy="1447800"/>
          </a:xfrm>
          <a:prstGeom prst="rect">
            <a:avLst/>
          </a:prstGeom>
        </p:spPr>
      </p:pic>
      <p:pic>
        <p:nvPicPr>
          <p:cNvPr id="16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725" y="862013"/>
            <a:ext cx="2628900" cy="4281488"/>
          </a:xfrm>
          <a:prstGeom prst="rect">
            <a:avLst/>
          </a:prstGeom>
        </p:spPr>
      </p:pic>
      <p:pic>
        <p:nvPicPr>
          <p:cNvPr id="13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725" y="666750"/>
            <a:ext cx="2638425" cy="1447800"/>
          </a:xfrm>
          <a:prstGeom prst="rect">
            <a:avLst/>
          </a:prstGeom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2232" y="1344764"/>
            <a:ext cx="623097" cy="37728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1384" y="1692121"/>
            <a:ext cx="584792" cy="422429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6719" y="1486656"/>
            <a:ext cx="565593" cy="228472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8528" y="1693159"/>
            <a:ext cx="561975" cy="422314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250" y="-40792"/>
            <a:ext cx="1419225" cy="72390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81887" y="142564"/>
            <a:ext cx="1042988" cy="357188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3008" y="1467583"/>
            <a:ext cx="538404" cy="266070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9814" y="1694289"/>
            <a:ext cx="584792" cy="409181"/>
          </a:xfrm>
          <a:prstGeom prst="rect">
            <a:avLst/>
          </a:prstGeom>
        </p:spPr>
      </p:pic>
      <p:sp>
        <p:nvSpPr>
          <p:cNvPr id="17" name="Text 1"/>
          <p:cNvSpPr/>
          <p:nvPr/>
        </p:nvSpPr>
        <p:spPr>
          <a:xfrm>
            <a:off x="3153694" y="1766981"/>
            <a:ext cx="940172" cy="2333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74"/>
              </a:lnSpc>
              <a:buNone/>
            </a:pPr>
            <a:r>
              <a:rPr lang="en-US" sz="1328" b="1" dirty="0">
                <a:solidFill>
                  <a:srgbClr val="2394B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23-26</a:t>
            </a:r>
            <a:r>
              <a:rPr lang="en-US" sz="757" b="1" dirty="0">
                <a:solidFill>
                  <a:srgbClr val="2394B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endParaRPr lang="en-US" sz="1328" dirty="0"/>
          </a:p>
          <a:p>
            <a:pPr marL="0" indent="0" algn="ctr">
              <a:lnSpc>
                <a:spcPts val="678"/>
              </a:lnSpc>
              <a:buNone/>
            </a:pPr>
            <a:r>
              <a:rPr lang="en-US" sz="757" dirty="0">
                <a:solidFill>
                  <a:srgbClr val="585858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сентября</a:t>
            </a:r>
            <a:endParaRPr lang="en-US" sz="1328" dirty="0"/>
          </a:p>
        </p:txBody>
      </p:sp>
      <p:sp>
        <p:nvSpPr>
          <p:cNvPr id="18" name="Text 2"/>
          <p:cNvSpPr/>
          <p:nvPr/>
        </p:nvSpPr>
        <p:spPr>
          <a:xfrm>
            <a:off x="343676" y="1748640"/>
            <a:ext cx="931679" cy="2333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74"/>
              </a:lnSpc>
              <a:buNone/>
            </a:pPr>
            <a:r>
              <a:rPr lang="en-US" sz="1328" b="1" dirty="0">
                <a:solidFill>
                  <a:srgbClr val="2394B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4-6</a:t>
            </a:r>
            <a:r>
              <a:rPr lang="en-US" sz="757" b="1" dirty="0">
                <a:solidFill>
                  <a:srgbClr val="2394B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endParaRPr lang="en-US" sz="1328" dirty="0"/>
          </a:p>
          <a:p>
            <a:pPr marL="0" indent="0" algn="ctr">
              <a:lnSpc>
                <a:spcPts val="678"/>
              </a:lnSpc>
              <a:buNone/>
            </a:pPr>
            <a:r>
              <a:rPr lang="en-US" sz="757" dirty="0">
                <a:solidFill>
                  <a:srgbClr val="585858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марта</a:t>
            </a:r>
            <a:endParaRPr lang="en-US" sz="1328" dirty="0"/>
          </a:p>
        </p:txBody>
      </p:sp>
      <p:sp>
        <p:nvSpPr>
          <p:cNvPr id="19" name="Text 3"/>
          <p:cNvSpPr/>
          <p:nvPr/>
        </p:nvSpPr>
        <p:spPr>
          <a:xfrm>
            <a:off x="5942124" y="1769149"/>
            <a:ext cx="940172" cy="2333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74"/>
              </a:lnSpc>
              <a:buNone/>
            </a:pPr>
            <a:r>
              <a:rPr lang="en-US" sz="1328" b="1" dirty="0">
                <a:solidFill>
                  <a:srgbClr val="2394B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7-8</a:t>
            </a:r>
            <a:r>
              <a:rPr lang="en-US" sz="757" b="1" dirty="0">
                <a:solidFill>
                  <a:srgbClr val="2394B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endParaRPr lang="en-US" sz="1328" dirty="0"/>
          </a:p>
          <a:p>
            <a:pPr marL="0" indent="0" algn="ctr">
              <a:lnSpc>
                <a:spcPts val="678"/>
              </a:lnSpc>
              <a:buNone/>
            </a:pPr>
            <a:r>
              <a:rPr lang="en-US" sz="757" dirty="0">
                <a:solidFill>
                  <a:srgbClr val="585858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октября</a:t>
            </a:r>
            <a:endParaRPr lang="en-US" sz="1328" dirty="0"/>
          </a:p>
        </p:txBody>
      </p:sp>
      <p:sp>
        <p:nvSpPr>
          <p:cNvPr id="20" name="Text 4"/>
          <p:cNvSpPr/>
          <p:nvPr/>
        </p:nvSpPr>
        <p:spPr>
          <a:xfrm>
            <a:off x="363835" y="138114"/>
            <a:ext cx="6048375" cy="3660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Постоянные мероприятия Центра</a:t>
            </a:r>
          </a:p>
        </p:txBody>
      </p:sp>
      <p:sp>
        <p:nvSpPr>
          <p:cNvPr id="21" name="Text 5"/>
          <p:cNvSpPr/>
          <p:nvPr/>
        </p:nvSpPr>
        <p:spPr>
          <a:xfrm>
            <a:off x="6105525" y="2193335"/>
            <a:ext cx="2562225" cy="1144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Научно-практическая конференция</a:t>
            </a:r>
            <a:endParaRPr lang="en-US" sz="1200" dirty="0"/>
          </a:p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«Психофизиологическое обеспечение</a:t>
            </a:r>
            <a:endParaRPr lang="en-US" sz="1200" dirty="0"/>
          </a:p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профессиональной надёжности персонала»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6119814" y="3367816"/>
            <a:ext cx="2405062" cy="1673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lnSpc>
                <a:spcPts val="1419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Конференция направлена на консолидацию и интеграцию лучших практик в </a:t>
            </a:r>
            <a:r>
              <a:rPr lang="en-US" sz="978" kern="0" spc="-20" dirty="0" err="1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области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r>
              <a:rPr lang="en-US" sz="978" kern="0" spc="-20" dirty="0" err="1" smtClean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отбора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, </a:t>
            </a:r>
            <a:r>
              <a:rPr lang="en-US" sz="978" kern="0" spc="-20" dirty="0" err="1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попсихологическогодготовки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и поддержки персонала.</a:t>
            </a:r>
            <a:endParaRPr lang="en-US" sz="978" dirty="0"/>
          </a:p>
          <a:p>
            <a:pPr marL="171450" indent="-171450" algn="l">
              <a:lnSpc>
                <a:spcPts val="1419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Участие директора социально значимых проектов Госкорпорация «Росатом» - </a:t>
            </a:r>
            <a:r>
              <a:rPr lang="en-US" sz="978" b="1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Калининой Марии Юрьевны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.</a:t>
            </a:r>
            <a:endParaRPr lang="en-US" sz="978" dirty="0"/>
          </a:p>
        </p:txBody>
      </p:sp>
      <p:sp>
        <p:nvSpPr>
          <p:cNvPr id="23" name="Text 7"/>
          <p:cNvSpPr/>
          <p:nvPr/>
        </p:nvSpPr>
        <p:spPr>
          <a:xfrm>
            <a:off x="3409950" y="2193335"/>
            <a:ext cx="2405063" cy="763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Международная школа по культуре безопасности</a:t>
            </a:r>
            <a:endParaRPr lang="en-US" sz="1200" dirty="0"/>
          </a:p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«Безопасность, Надёжность. Лидерство»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3333751" y="2997994"/>
            <a:ext cx="2406650" cy="1673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 algn="l">
              <a:lnSpc>
                <a:spcPts val="1419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978" kern="0" spc="-20" dirty="0" err="1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Серия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r>
              <a:rPr lang="en-US" sz="978" kern="0" spc="-20" dirty="0" err="1" smtClean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мероприятий</a:t>
            </a:r>
            <a:r>
              <a:rPr lang="en-US" sz="978" kern="0" spc="-20" dirty="0" smtClean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r>
              <a:rPr lang="en-US" sz="978" kern="0" spc="-20" dirty="0" err="1" smtClean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направленных</a:t>
            </a:r>
            <a:r>
              <a:rPr lang="en-US" sz="978" kern="0" spc="-20" dirty="0" smtClean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 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рассмотрение международных подходов по развитию лидерства и культуры безопасности и создание условий для обмена практическим опытом.</a:t>
            </a:r>
            <a:endParaRPr lang="en-US" sz="978" dirty="0"/>
          </a:p>
          <a:p>
            <a:pPr marL="171450" indent="-171450" algn="l">
              <a:lnSpc>
                <a:spcPts val="1419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Участие Генерального инспектора Госкорпорации «Росатом» - </a:t>
            </a:r>
            <a:r>
              <a:rPr lang="en-US" sz="978" b="1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Адамчика Сергея Анатольевича.</a:t>
            </a:r>
            <a:endParaRPr lang="en-US" sz="978" dirty="0"/>
          </a:p>
        </p:txBody>
      </p:sp>
      <p:sp>
        <p:nvSpPr>
          <p:cNvPr id="25" name="Text 9"/>
          <p:cNvSpPr/>
          <p:nvPr/>
        </p:nvSpPr>
        <p:spPr>
          <a:xfrm>
            <a:off x="623889" y="2193335"/>
            <a:ext cx="2405062" cy="954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Отраслевая Школа уполномоченных</a:t>
            </a:r>
            <a:endParaRPr lang="en-US" sz="1200" dirty="0"/>
          </a:p>
          <a:p>
            <a:pPr marL="0" indent="0" algn="l">
              <a:lnSpc>
                <a:spcPts val="1476"/>
              </a:lnSpc>
              <a:buNone/>
            </a:pPr>
            <a:r>
              <a:rPr lang="en-US" sz="1200" b="1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по культуре безопасности и охране труда «Мы создаём безопасное будущее»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538163" y="3181747"/>
            <a:ext cx="2490788" cy="1673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 algn="l">
              <a:lnSpc>
                <a:spcPts val="1419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Серия мероприятий направленных на непрерывное повышение безопасности, поиска технологичных способов достижения нулевого травматизма на производстве и в повседневной жизни.</a:t>
            </a:r>
            <a:endParaRPr lang="en-US" sz="978" dirty="0"/>
          </a:p>
          <a:p>
            <a:pPr marL="171450" indent="-171450" algn="l">
              <a:lnSpc>
                <a:spcPts val="1419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Участие Генерального инспектора Госкорпорации «Росатом» - А</a:t>
            </a:r>
            <a:r>
              <a:rPr lang="en-US" sz="978" b="1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дамчика Сергея Анатольевича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.</a:t>
            </a:r>
            <a:endParaRPr lang="en-US" sz="978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7434263" y="1900238"/>
            <a:ext cx="1062038" cy="1062038"/>
          </a:xfrm>
          <a:prstGeom prst="roundRect">
            <a:avLst>
              <a:gd name="adj" fmla="val 10332"/>
            </a:avLst>
          </a:prstGeom>
          <a:solidFill>
            <a:srgbClr val="FFFF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656" y="4031781"/>
            <a:ext cx="178287" cy="19271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065" y="3818345"/>
            <a:ext cx="178287" cy="95921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3168" y="3776621"/>
            <a:ext cx="177971" cy="77923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9884" y="4031781"/>
            <a:ext cx="178287" cy="192717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0284" y="3818345"/>
            <a:ext cx="178287" cy="95921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0387" y="3776621"/>
            <a:ext cx="177971" cy="77923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44" y="4035909"/>
            <a:ext cx="178287" cy="192717"/>
          </a:xfrm>
          <a:prstGeom prst="rect">
            <a:avLst/>
          </a:prstGeom>
        </p:spPr>
      </p:pic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53" y="3822472"/>
            <a:ext cx="178287" cy="95921"/>
          </a:xfrm>
          <a:prstGeom prst="rect">
            <a:avLst/>
          </a:prstGeom>
        </p:spPr>
      </p:pic>
      <p:pic>
        <p:nvPicPr>
          <p:cNvPr id="12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265" y="3780748"/>
            <a:ext cx="177971" cy="77923"/>
          </a:xfrm>
          <a:prstGeom prst="rect">
            <a:avLst/>
          </a:prstGeom>
        </p:spPr>
      </p:pic>
      <p:pic>
        <p:nvPicPr>
          <p:cNvPr id="13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0" y="-23200"/>
            <a:ext cx="1419225" cy="723900"/>
          </a:xfrm>
          <a:prstGeom prst="rect">
            <a:avLst/>
          </a:prstGeom>
        </p:spPr>
      </p:pic>
      <p:pic>
        <p:nvPicPr>
          <p:cNvPr id="14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1887" y="160156"/>
            <a:ext cx="1042988" cy="357188"/>
          </a:xfrm>
          <a:prstGeom prst="rect">
            <a:avLst/>
          </a:prstGeom>
        </p:spPr>
      </p:pic>
      <p:pic>
        <p:nvPicPr>
          <p:cNvPr id="15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3475" y="742950"/>
            <a:ext cx="2300288" cy="2219325"/>
          </a:xfrm>
          <a:prstGeom prst="rect">
            <a:avLst/>
          </a:prstGeom>
        </p:spPr>
      </p:pic>
      <p:pic>
        <p:nvPicPr>
          <p:cNvPr id="16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25" y="743630"/>
            <a:ext cx="4371975" cy="2219325"/>
          </a:xfrm>
          <a:prstGeom prst="rect">
            <a:avLst/>
          </a:prstGeom>
        </p:spPr>
      </p:pic>
      <p:pic>
        <p:nvPicPr>
          <p:cNvPr id="17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5713" y="1981200"/>
            <a:ext cx="1066800" cy="1066800"/>
          </a:xfrm>
          <a:prstGeom prst="rect">
            <a:avLst/>
          </a:prstGeom>
        </p:spPr>
      </p:pic>
      <p:pic>
        <p:nvPicPr>
          <p:cNvPr id="18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69530" y="1969347"/>
            <a:ext cx="926771" cy="926772"/>
          </a:xfrm>
          <a:prstGeom prst="rect">
            <a:avLst/>
          </a:prstGeom>
        </p:spPr>
      </p:pic>
      <p:sp>
        <p:nvSpPr>
          <p:cNvPr id="20" name="Text 3"/>
          <p:cNvSpPr/>
          <p:nvPr/>
        </p:nvSpPr>
        <p:spPr>
          <a:xfrm>
            <a:off x="6078538" y="4014788"/>
            <a:ext cx="2324986" cy="223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69"/>
              </a:lnSpc>
              <a:buNone/>
            </a:pPr>
            <a:r>
              <a:rPr lang="en-US" sz="1311" dirty="0">
                <a:solidFill>
                  <a:srgbClr val="025EA1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+7 (484) 39-28-838</a:t>
            </a:r>
            <a:endParaRPr lang="en-US" sz="1311" dirty="0"/>
          </a:p>
        </p:txBody>
      </p:sp>
      <p:sp>
        <p:nvSpPr>
          <p:cNvPr id="21" name="Text 4"/>
          <p:cNvSpPr/>
          <p:nvPr/>
        </p:nvSpPr>
        <p:spPr>
          <a:xfrm>
            <a:off x="6080230" y="3733800"/>
            <a:ext cx="2793026" cy="223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69"/>
              </a:lnSpc>
              <a:buNone/>
            </a:pPr>
            <a:r>
              <a:rPr lang="en-US" sz="1311" dirty="0">
                <a:solidFill>
                  <a:srgbClr val="025EA1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OAProkofyova@rosatom.ru</a:t>
            </a:r>
            <a:endParaRPr lang="en-US" sz="1311" dirty="0"/>
          </a:p>
        </p:txBody>
      </p:sp>
      <p:sp>
        <p:nvSpPr>
          <p:cNvPr id="23" name="Text 6"/>
          <p:cNvSpPr/>
          <p:nvPr/>
        </p:nvSpPr>
        <p:spPr>
          <a:xfrm>
            <a:off x="3025775" y="4014788"/>
            <a:ext cx="2324986" cy="4476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69"/>
              </a:lnSpc>
              <a:buNone/>
            </a:pPr>
            <a:r>
              <a:rPr lang="en-US" sz="1311" dirty="0">
                <a:solidFill>
                  <a:srgbClr val="025EA1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+7 (484) 39-28-838
</a:t>
            </a:r>
            <a:endParaRPr lang="en-US" sz="1311" dirty="0"/>
          </a:p>
        </p:txBody>
      </p:sp>
      <p:sp>
        <p:nvSpPr>
          <p:cNvPr id="24" name="Text 7"/>
          <p:cNvSpPr/>
          <p:nvPr/>
        </p:nvSpPr>
        <p:spPr>
          <a:xfrm>
            <a:off x="3027459" y="3733800"/>
            <a:ext cx="2793026" cy="223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69"/>
              </a:lnSpc>
              <a:buNone/>
            </a:pPr>
            <a:r>
              <a:rPr lang="en-US" sz="1311" dirty="0">
                <a:solidFill>
                  <a:srgbClr val="025EA1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YVKeremetskaya@rosatom.ru</a:t>
            </a:r>
            <a:endParaRPr lang="en-US" sz="1311" dirty="0"/>
          </a:p>
        </p:txBody>
      </p:sp>
      <p:sp>
        <p:nvSpPr>
          <p:cNvPr id="26" name="Text 9"/>
          <p:cNvSpPr/>
          <p:nvPr/>
        </p:nvSpPr>
        <p:spPr>
          <a:xfrm>
            <a:off x="682625" y="4019550"/>
            <a:ext cx="1892256" cy="223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69"/>
              </a:lnSpc>
              <a:buNone/>
            </a:pPr>
            <a:r>
              <a:rPr lang="en-US" sz="1311" dirty="0">
                <a:solidFill>
                  <a:srgbClr val="025EA1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+7 (484)39-28-838</a:t>
            </a:r>
            <a:endParaRPr lang="en-US" sz="1311" dirty="0"/>
          </a:p>
        </p:txBody>
      </p:sp>
      <p:sp>
        <p:nvSpPr>
          <p:cNvPr id="27" name="Text 10"/>
          <p:cNvSpPr/>
          <p:nvPr/>
        </p:nvSpPr>
        <p:spPr>
          <a:xfrm>
            <a:off x="685053" y="3737928"/>
            <a:ext cx="2149281" cy="223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69"/>
              </a:lnSpc>
              <a:buNone/>
            </a:pPr>
            <a:r>
              <a:rPr lang="en-US" sz="1311" dirty="0">
                <a:solidFill>
                  <a:srgbClr val="025EA1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NaYTitova@rosatom.ru</a:t>
            </a:r>
            <a:endParaRPr lang="en-US" sz="1311" dirty="0"/>
          </a:p>
        </p:txBody>
      </p:sp>
      <p:sp>
        <p:nvSpPr>
          <p:cNvPr id="28" name="Text 11"/>
          <p:cNvSpPr/>
          <p:nvPr/>
        </p:nvSpPr>
        <p:spPr>
          <a:xfrm>
            <a:off x="380059" y="155706"/>
            <a:ext cx="6048375" cy="3660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Контакты менеджеров Центра</a:t>
            </a:r>
          </a:p>
        </p:txBody>
      </p:sp>
      <p:sp>
        <p:nvSpPr>
          <p:cNvPr id="29" name="Text 12"/>
          <p:cNvSpPr/>
          <p:nvPr/>
        </p:nvSpPr>
        <p:spPr>
          <a:xfrm>
            <a:off x="7278456" y="1400175"/>
            <a:ext cx="1508918" cy="315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34"/>
              </a:lnSpc>
              <a:buNone/>
            </a:pPr>
            <a:r>
              <a:rPr lang="en-US" sz="1000" b="1" kern="0" spc="-1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Все образовательные продукты </a:t>
            </a:r>
            <a:r>
              <a:rPr lang="en-US" sz="1000" kern="0" spc="-1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доступны по QR-коду:</a:t>
            </a:r>
            <a:endParaRPr lang="en-US" sz="1000" dirty="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372271" y="3130302"/>
            <a:ext cx="2493813" cy="573562"/>
            <a:chOff x="372271" y="3130302"/>
            <a:chExt cx="2493813" cy="573562"/>
          </a:xfrm>
        </p:grpSpPr>
        <p:sp>
          <p:nvSpPr>
            <p:cNvPr id="25" name="Text 8"/>
            <p:cNvSpPr/>
            <p:nvPr/>
          </p:nvSpPr>
          <p:spPr>
            <a:xfrm>
              <a:off x="380059" y="3130302"/>
              <a:ext cx="2486025" cy="40957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ts val="2330"/>
                </a:lnSpc>
                <a:buNone/>
              </a:pPr>
              <a:r>
                <a:rPr lang="en-US" sz="1311" b="1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Титова Наталья </a:t>
              </a:r>
              <a:r>
                <a:rPr lang="en-US" sz="1311" b="1" dirty="0" smtClean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Юрьевна</a:t>
              </a: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372271" y="3348959"/>
              <a:ext cx="2081019" cy="354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2330"/>
                </a:lnSpc>
              </a:pPr>
              <a:r>
                <a:rPr lang="en-US" sz="1200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Ведущий</a:t>
              </a:r>
              <a:r>
                <a:rPr lang="en-US" sz="1200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</a:t>
              </a:r>
              <a:r>
                <a:rPr lang="en-US" sz="1200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специалист</a:t>
              </a:r>
              <a:r>
                <a:rPr lang="en-US" sz="1200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ПТО </a:t>
              </a:r>
              <a:endParaRPr lang="en-US" sz="14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708328" y="3130302"/>
            <a:ext cx="3333024" cy="573562"/>
            <a:chOff x="372271" y="3130302"/>
            <a:chExt cx="3333024" cy="573562"/>
          </a:xfrm>
        </p:grpSpPr>
        <p:sp>
          <p:nvSpPr>
            <p:cNvPr id="33" name="Text 8"/>
            <p:cNvSpPr/>
            <p:nvPr/>
          </p:nvSpPr>
          <p:spPr>
            <a:xfrm>
              <a:off x="380059" y="3130302"/>
              <a:ext cx="3325236" cy="40957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ts val="2330"/>
                </a:lnSpc>
              </a:pPr>
              <a:r>
                <a:rPr lang="en-US" sz="1311" b="1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Керемецкая</a:t>
              </a:r>
              <a:r>
                <a:rPr lang="en-US" sz="1311" b="1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</a:t>
              </a:r>
              <a:r>
                <a:rPr lang="en-US" sz="1311" b="1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Юлия</a:t>
              </a:r>
              <a:r>
                <a:rPr lang="en-US" sz="1311" b="1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Владимировна</a:t>
              </a:r>
              <a:endParaRPr lang="en-US" sz="1311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72271" y="3348959"/>
              <a:ext cx="2081019" cy="354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2330"/>
                </a:lnSpc>
              </a:pPr>
              <a:r>
                <a:rPr lang="en-US" sz="1200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Ведущий</a:t>
              </a:r>
              <a:r>
                <a:rPr lang="en-US" sz="1200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</a:t>
              </a:r>
              <a:r>
                <a:rPr lang="en-US" sz="1200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специалист</a:t>
              </a:r>
              <a:r>
                <a:rPr lang="en-US" sz="1200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ПТО </a:t>
              </a:r>
              <a:endParaRPr lang="en-US" sz="1400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5735786" y="3130302"/>
            <a:ext cx="3027458" cy="573562"/>
            <a:chOff x="372271" y="3130302"/>
            <a:chExt cx="3027458" cy="573562"/>
          </a:xfrm>
        </p:grpSpPr>
        <p:sp>
          <p:nvSpPr>
            <p:cNvPr id="36" name="Text 8"/>
            <p:cNvSpPr/>
            <p:nvPr/>
          </p:nvSpPr>
          <p:spPr>
            <a:xfrm>
              <a:off x="380059" y="3130302"/>
              <a:ext cx="3019670" cy="40957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ts val="2330"/>
                </a:lnSpc>
              </a:pPr>
              <a:r>
                <a:rPr lang="en-US" sz="1311" b="1" dirty="0" err="1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Прокофьева</a:t>
              </a:r>
              <a:r>
                <a:rPr lang="en-US" sz="1311" b="1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Ольга Александровна</a:t>
              </a:r>
              <a:endParaRPr lang="en-US" sz="1311" dirty="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72271" y="3348959"/>
              <a:ext cx="1417376" cy="354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2330"/>
                </a:lnSpc>
              </a:pPr>
              <a:r>
                <a:rPr lang="ru-RU" sz="1200" dirty="0" smtClean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С</a:t>
              </a:r>
              <a:r>
                <a:rPr lang="en-US" sz="1200" dirty="0" err="1" smtClean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пециалист</a:t>
              </a:r>
              <a:r>
                <a:rPr lang="en-US" sz="1200" dirty="0" smtClean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 </a:t>
              </a:r>
              <a:r>
                <a:rPr lang="en-US" sz="1200" dirty="0">
                  <a:solidFill>
                    <a:srgbClr val="025EA1">
                      <a:alpha val="99000"/>
                    </a:srgbClr>
                  </a:solidFill>
                  <a:latin typeface="Rosatom" pitchFamily="34" charset="0"/>
                  <a:ea typeface="Rosatom" pitchFamily="34" charset="-122"/>
                  <a:cs typeface="Rosatom" pitchFamily="34" charset="-120"/>
                </a:rPr>
                <a:t>ПТО </a:t>
              </a:r>
              <a:endParaRPr lang="en-US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"/>
            <a:ext cx="9144000" cy="51435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463" y="176213"/>
            <a:ext cx="2776538" cy="919162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0" y="342900"/>
            <a:ext cx="1243013" cy="423863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095375"/>
            <a:ext cx="2909888" cy="340518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9425" y="1095375"/>
            <a:ext cx="3838575" cy="3405188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7088" y="3171825"/>
            <a:ext cx="1328738" cy="1328738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5805" y="3537653"/>
            <a:ext cx="169776" cy="183180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5805" y="4079920"/>
            <a:ext cx="170055" cy="91493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45879" y="4040121"/>
            <a:ext cx="169757" cy="74326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3564731" y="3729769"/>
            <a:ext cx="2476500" cy="2095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659"/>
              </a:lnSpc>
              <a:buNone/>
            </a:pPr>
            <a:r>
              <a:rPr lang="en-US" sz="1144" kern="0" spc="-23" dirty="0">
                <a:solidFill>
                  <a:srgbClr val="FFFFFF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+7 (903) 813-16-22 мобильный</a:t>
            </a:r>
            <a:endParaRPr lang="en-US" sz="1144" dirty="0"/>
          </a:p>
        </p:txBody>
      </p:sp>
      <p:sp>
        <p:nvSpPr>
          <p:cNvPr id="14" name="Text 2"/>
          <p:cNvSpPr/>
          <p:nvPr/>
        </p:nvSpPr>
        <p:spPr>
          <a:xfrm>
            <a:off x="3564731" y="3524250"/>
            <a:ext cx="2286000" cy="2095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659"/>
              </a:lnSpc>
              <a:buNone/>
            </a:pPr>
            <a:r>
              <a:rPr lang="en-US" sz="1144" kern="0" spc="-23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+7 (484) 39-29-191 рабочий</a:t>
            </a:r>
            <a:endParaRPr lang="en-US" sz="114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3"/>
          <p:cNvSpPr/>
          <p:nvPr/>
        </p:nvSpPr>
        <p:spPr>
          <a:xfrm>
            <a:off x="3564731" y="3990975"/>
            <a:ext cx="2338388" cy="2095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659"/>
              </a:lnSpc>
              <a:buNone/>
            </a:pPr>
            <a:r>
              <a:rPr lang="en-US" sz="1144" kern="0" spc="-23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ElDChernetskaya@rosatom.ru</a:t>
            </a:r>
            <a:endParaRPr lang="en-US" sz="114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4"/>
          <p:cNvSpPr/>
          <p:nvPr/>
        </p:nvSpPr>
        <p:spPr>
          <a:xfrm>
            <a:off x="3298180" y="1803217"/>
            <a:ext cx="4519613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62"/>
              </a:lnSpc>
              <a:buNone/>
            </a:pPr>
            <a:r>
              <a:rPr lang="en-US" sz="1560" b="1" kern="0" spc="-31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Чернецкая Елена Дмитриевна</a:t>
            </a:r>
            <a:endParaRPr lang="en-US" sz="15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5"/>
          <p:cNvSpPr/>
          <p:nvPr/>
        </p:nvSpPr>
        <p:spPr>
          <a:xfrm>
            <a:off x="3298180" y="2266605"/>
            <a:ext cx="3535016" cy="47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885"/>
              </a:lnSpc>
              <a:buNone/>
            </a:pPr>
            <a:r>
              <a:rPr lang="en-US" sz="1300" kern="0" spc="-26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Директор Центра, кандидат психологических наук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6"/>
          <p:cNvSpPr/>
          <p:nvPr/>
        </p:nvSpPr>
        <p:spPr>
          <a:xfrm>
            <a:off x="347837" y="333375"/>
            <a:ext cx="6048375" cy="3660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Контактная информация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38" y="3900488"/>
            <a:ext cx="2533650" cy="96202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150" y="1781175"/>
            <a:ext cx="1000125" cy="89535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5253" y="2297907"/>
            <a:ext cx="1580622" cy="127581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746" y="2356967"/>
            <a:ext cx="1580622" cy="1288376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238" y="1925895"/>
            <a:ext cx="1580622" cy="1580623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5746" y="1154718"/>
            <a:ext cx="1580622" cy="1218794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5253" y="1146572"/>
            <a:ext cx="1580622" cy="1167880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5253" y="-4762"/>
            <a:ext cx="1580622" cy="1105967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5746" y="-4762"/>
            <a:ext cx="1580622" cy="1114114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238" y="-4762"/>
            <a:ext cx="1580622" cy="1885291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5262563" y="1514475"/>
            <a:ext cx="3857625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1816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Обеспечение профессиональной надёжности работников</a:t>
            </a:r>
            <a:endParaRPr lang="en-US" sz="1253" dirty="0"/>
          </a:p>
          <a:p>
            <a:pPr marL="342900" indent="-342900" algn="l">
              <a:lnSpc>
                <a:spcPts val="1816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Формирование и развитие культуры безопасности в организациях «под ключ»</a:t>
            </a:r>
            <a:endParaRPr lang="en-US" sz="1253" dirty="0"/>
          </a:p>
          <a:p>
            <a:pPr marL="342900" indent="-342900" algn="l">
              <a:lnSpc>
                <a:spcPts val="1816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Сохранение критически важных знаний в организациях</a:t>
            </a:r>
            <a:endParaRPr lang="en-US" sz="1253" dirty="0"/>
          </a:p>
          <a:p>
            <a:pPr marL="342900" indent="-342900" algn="l">
              <a:lnSpc>
                <a:spcPts val="1816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Комплексная подготовка инструкторов (внутренних тренеров) по охране труда и культуре безопасности</a:t>
            </a:r>
            <a:endParaRPr lang="en-US" sz="1253" dirty="0"/>
          </a:p>
        </p:txBody>
      </p:sp>
      <p:sp>
        <p:nvSpPr>
          <p:cNvPr id="14" name="Text 2"/>
          <p:cNvSpPr/>
          <p:nvPr/>
        </p:nvSpPr>
        <p:spPr>
          <a:xfrm>
            <a:off x="5262563" y="252413"/>
            <a:ext cx="3281363" cy="10429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745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Основные </a:t>
            </a:r>
            <a:r>
              <a:rPr lang="en-US" sz="2430" b="1" kern="0" spc="-49" dirty="0">
                <a:solidFill>
                  <a:srgbClr val="025EA1"/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направления деятельности:</a:t>
            </a:r>
            <a:endParaRPr lang="en-US" sz="2430" dirty="0">
              <a:solidFill>
                <a:srgbClr val="025EA1"/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15" name="Text 3"/>
          <p:cNvSpPr/>
          <p:nvPr/>
        </p:nvSpPr>
        <p:spPr>
          <a:xfrm>
            <a:off x="561975" y="3555826"/>
            <a:ext cx="4688887" cy="10858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704"/>
              </a:lnSpc>
              <a:buNone/>
            </a:pPr>
            <a:r>
              <a:rPr lang="en-US" sz="1175" kern="0" spc="-24" dirty="0">
                <a:solidFill>
                  <a:srgbClr val="32394E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Отраслевой научно-методический центр обеспечения психофизиологической надёжности работников и развития культуры безопасности в организациях Госкорпорации «Росатом», приказ № 1/1560-П от 21.12.2020 г.</a:t>
            </a:r>
            <a:endParaRPr lang="en-US" sz="117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209550"/>
            <a:ext cx="2924175" cy="619125"/>
          </a:xfrm>
          <a:prstGeom prst="rect">
            <a:avLst/>
          </a:prstGeom>
          <a:noFill/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075" y="3919537"/>
            <a:ext cx="2533650" cy="96202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575" y="2877642"/>
            <a:ext cx="1885950" cy="6858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 rotWithShape="1">
          <a:blip r:embed="rId5"/>
          <a:srcRect r="1578"/>
          <a:stretch/>
        </p:blipFill>
        <p:spPr>
          <a:xfrm>
            <a:off x="4981575" y="3679296"/>
            <a:ext cx="2446793" cy="67627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488" y="780521"/>
            <a:ext cx="2333625" cy="471488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75" y="2718859"/>
            <a:ext cx="1500188" cy="509587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1175" y="2504546"/>
            <a:ext cx="2524125" cy="914400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963" y="1209146"/>
            <a:ext cx="2343150" cy="633413"/>
          </a:xfrm>
          <a:prstGeom prst="rect">
            <a:avLst/>
          </a:prstGeom>
        </p:spPr>
      </p:pic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9888" y="1304396"/>
            <a:ext cx="1128713" cy="571500"/>
          </a:xfrm>
          <a:prstGeom prst="rect">
            <a:avLst/>
          </a:prstGeom>
        </p:spPr>
      </p:pic>
      <p:pic>
        <p:nvPicPr>
          <p:cNvPr id="12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488" y="2102444"/>
            <a:ext cx="1757363" cy="514350"/>
          </a:xfrm>
          <a:prstGeom prst="rect">
            <a:avLst/>
          </a:prstGeom>
        </p:spPr>
      </p:pic>
      <p:pic>
        <p:nvPicPr>
          <p:cNvPr id="13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2688" y="1875896"/>
            <a:ext cx="2071688" cy="583735"/>
          </a:xfrm>
          <a:prstGeom prst="rect">
            <a:avLst/>
          </a:prstGeom>
        </p:spPr>
      </p:pic>
      <p:pic>
        <p:nvPicPr>
          <p:cNvPr id="14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6169" y="1286655"/>
            <a:ext cx="1647825" cy="619125"/>
          </a:xfrm>
          <a:prstGeom prst="rect">
            <a:avLst/>
          </a:prstGeom>
        </p:spPr>
      </p:pic>
      <p:pic>
        <p:nvPicPr>
          <p:cNvPr id="15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73057" y="1234268"/>
            <a:ext cx="1247775" cy="733425"/>
          </a:xfrm>
          <a:prstGeom prst="rect">
            <a:avLst/>
          </a:prstGeom>
        </p:spPr>
      </p:pic>
      <p:sp>
        <p:nvSpPr>
          <p:cNvPr id="16" name="Text 2"/>
          <p:cNvSpPr/>
          <p:nvPr/>
        </p:nvSpPr>
        <p:spPr>
          <a:xfrm>
            <a:off x="4906169" y="2202456"/>
            <a:ext cx="329565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С ведущими вузами страны:</a:t>
            </a:r>
          </a:p>
        </p:txBody>
      </p:sp>
      <p:sp>
        <p:nvSpPr>
          <p:cNvPr id="17" name="Text 3"/>
          <p:cNvSpPr/>
          <p:nvPr/>
        </p:nvSpPr>
        <p:spPr>
          <a:xfrm>
            <a:off x="397669" y="3394428"/>
            <a:ext cx="5024438" cy="14206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1867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Электроэнергетический дивизион</a:t>
            </a:r>
          </a:p>
          <a:p>
            <a:pPr marL="342900" indent="-342900" algn="l">
              <a:lnSpc>
                <a:spcPts val="1867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Топливная компания</a:t>
            </a:r>
          </a:p>
          <a:p>
            <a:pPr marL="342900" indent="-342900" algn="l">
              <a:lnSpc>
                <a:spcPts val="1867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Инжиниринговый дивизион</a:t>
            </a:r>
          </a:p>
          <a:p>
            <a:pPr marL="342900" indent="-342900" algn="l">
              <a:lnSpc>
                <a:spcPts val="1867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Машиностроительный дивизион</a:t>
            </a:r>
          </a:p>
          <a:p>
            <a:pPr marL="342900" indent="-342900" algn="l">
              <a:lnSpc>
                <a:spcPts val="1867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Росатом автоматизированные системы управления</a:t>
            </a:r>
          </a:p>
          <a:p>
            <a:pPr marL="342900" indent="-342900" algn="l">
              <a:lnSpc>
                <a:spcPts val="1867"/>
              </a:lnSpc>
              <a:buSzPct val="100000"/>
              <a:buChar char="•"/>
            </a:pPr>
            <a:r>
              <a:rPr lang="en-US" sz="1253" kern="0" spc="-25" dirty="0">
                <a:solidFill>
                  <a:srgbClr val="32394E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Ядерный оружейный комплекс</a:t>
            </a:r>
          </a:p>
        </p:txBody>
      </p:sp>
      <p:sp>
        <p:nvSpPr>
          <p:cNvPr id="18" name="Text 4"/>
          <p:cNvSpPr/>
          <p:nvPr/>
        </p:nvSpPr>
        <p:spPr>
          <a:xfrm>
            <a:off x="4906169" y="363246"/>
            <a:ext cx="3734911" cy="6362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Мы сотрудничаем с международными организациями:</a:t>
            </a:r>
          </a:p>
        </p:txBody>
      </p:sp>
      <p:sp>
        <p:nvSpPr>
          <p:cNvPr id="19" name="Text 5"/>
          <p:cNvSpPr/>
          <p:nvPr/>
        </p:nvSpPr>
        <p:spPr>
          <a:xfrm>
            <a:off x="333375" y="32786"/>
            <a:ext cx="5670550" cy="590747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lnSpc>
                <a:spcPts val="4861"/>
              </a:lnSpc>
              <a:buNone/>
            </a:pPr>
            <a:r>
              <a:rPr lang="en-US" sz="24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Наши партнеры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457200" y="1352550"/>
            <a:ext cx="8227391" cy="3588489"/>
          </a:xfrm>
          <a:prstGeom prst="rect">
            <a:avLst/>
          </a:prstGeom>
          <a:noFill/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1" y="4367213"/>
            <a:ext cx="867131" cy="776288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050" y="176213"/>
            <a:ext cx="1928813" cy="804863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0" y="285750"/>
            <a:ext cx="1243013" cy="423863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598" y="1352550"/>
            <a:ext cx="1990120" cy="2383528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6894" y="1352550"/>
            <a:ext cx="1990120" cy="2588316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7190" y="1352550"/>
            <a:ext cx="1908914" cy="2588316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6282" y="1352550"/>
            <a:ext cx="1908916" cy="2588316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416598" y="209550"/>
            <a:ext cx="8458200" cy="5238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4467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ЦК КБиНЧФ в лицах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1352550"/>
            <a:ext cx="8227391" cy="3588489"/>
          </a:xfrm>
          <a:prstGeom prst="rect">
            <a:avLst/>
          </a:prstGeom>
          <a:noFill/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1" y="4367213"/>
            <a:ext cx="867131" cy="776288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050" y="176213"/>
            <a:ext cx="1928813" cy="804863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0" y="285750"/>
            <a:ext cx="1243013" cy="4238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433388" y="1352550"/>
            <a:ext cx="8255826" cy="2628930"/>
            <a:chOff x="433388" y="1352550"/>
            <a:chExt cx="8255826" cy="2628930"/>
          </a:xfrm>
        </p:grpSpPr>
        <p:pic>
          <p:nvPicPr>
            <p:cNvPr id="13" name="Image 4" descr="preencoded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94455" y="1352550"/>
              <a:ext cx="1894759" cy="2438430"/>
            </a:xfrm>
            <a:prstGeom prst="rect">
              <a:avLst/>
            </a:prstGeom>
          </p:spPr>
        </p:pic>
        <p:pic>
          <p:nvPicPr>
            <p:cNvPr id="14" name="Image 5" descr="preencoded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14875" y="1352550"/>
              <a:ext cx="1896256" cy="2628930"/>
            </a:xfrm>
            <a:prstGeom prst="rect">
              <a:avLst/>
            </a:prstGeom>
          </p:spPr>
        </p:pic>
        <p:pic>
          <p:nvPicPr>
            <p:cNvPr id="15" name="Image 6" descr="preencoded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95563" y="1352550"/>
              <a:ext cx="1894001" cy="2438430"/>
            </a:xfrm>
            <a:prstGeom prst="rect">
              <a:avLst/>
            </a:prstGeom>
          </p:spPr>
        </p:pic>
        <p:pic>
          <p:nvPicPr>
            <p:cNvPr id="16" name="Image 7" descr="preencoded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3388" y="1352550"/>
              <a:ext cx="1894001" cy="2571780"/>
            </a:xfrm>
            <a:prstGeom prst="rect">
              <a:avLst/>
            </a:prstGeom>
          </p:spPr>
        </p:pic>
      </p:grpSp>
      <p:sp>
        <p:nvSpPr>
          <p:cNvPr id="17" name="Text 2"/>
          <p:cNvSpPr/>
          <p:nvPr/>
        </p:nvSpPr>
        <p:spPr>
          <a:xfrm>
            <a:off x="416598" y="209550"/>
            <a:ext cx="8458200" cy="5238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4467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ЦК КБиНЧФ в лицах</a:t>
            </a:r>
          </a:p>
        </p:txBody>
      </p:sp>
    </p:spTree>
    <p:extLst>
      <p:ext uri="{BB962C8B-B14F-4D97-AF65-F5344CB8AC3E}">
        <p14:creationId xmlns:p14="http://schemas.microsoft.com/office/powerpoint/2010/main" val="3734001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" y="1090613"/>
            <a:ext cx="3943350" cy="1695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463" y="176213"/>
            <a:ext cx="2057400" cy="919162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0" y="342900"/>
            <a:ext cx="1243013" cy="423863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090613"/>
            <a:ext cx="3943350" cy="169545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725" y="2967038"/>
            <a:ext cx="3943350" cy="1695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2967038"/>
            <a:ext cx="3943350" cy="169545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9087" y="2971800"/>
            <a:ext cx="476250" cy="476250"/>
          </a:xfrm>
          <a:prstGeom prst="rect">
            <a:avLst/>
          </a:prstGeom>
        </p:spPr>
      </p:pic>
      <p:sp>
        <p:nvSpPr>
          <p:cNvPr id="10" name="Text 1"/>
          <p:cNvSpPr/>
          <p:nvPr/>
        </p:nvSpPr>
        <p:spPr>
          <a:xfrm>
            <a:off x="350044" y="176213"/>
            <a:ext cx="6048375" cy="6762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Приоритетные образовательные продукты по культуре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1788984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" y="1090613"/>
            <a:ext cx="3943350" cy="1695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463" y="176213"/>
            <a:ext cx="2057400" cy="919162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0" y="342900"/>
            <a:ext cx="1243013" cy="423863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090613"/>
            <a:ext cx="3943350" cy="169545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725" y="2967038"/>
            <a:ext cx="3943350" cy="1695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2967038"/>
            <a:ext cx="3943350" cy="169545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9087" y="2971800"/>
            <a:ext cx="476250" cy="476250"/>
          </a:xfrm>
          <a:prstGeom prst="rect">
            <a:avLst/>
          </a:prstGeom>
        </p:spPr>
      </p:pic>
      <p:sp>
        <p:nvSpPr>
          <p:cNvPr id="10" name="Text 1"/>
          <p:cNvSpPr/>
          <p:nvPr/>
        </p:nvSpPr>
        <p:spPr>
          <a:xfrm>
            <a:off x="377825" y="328613"/>
            <a:ext cx="6537325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Приоритетные образовательные продукты по обеспечению профессиональной надежности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277166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466725" y="1090613"/>
            <a:ext cx="3943350" cy="1695450"/>
          </a:xfrm>
          <a:prstGeom prst="rect">
            <a:avLst/>
          </a:prstGeom>
          <a:solidFill>
            <a:srgbClr val="097C9C"/>
          </a:solidFill>
          <a:ln/>
        </p:spPr>
      </p:sp>
      <p:sp>
        <p:nvSpPr>
          <p:cNvPr id="4" name="Shape 2"/>
          <p:cNvSpPr/>
          <p:nvPr/>
        </p:nvSpPr>
        <p:spPr>
          <a:xfrm>
            <a:off x="642938" y="1162050"/>
            <a:ext cx="3767135" cy="1485626"/>
          </a:xfrm>
          <a:prstGeom prst="rect">
            <a:avLst/>
          </a:prstGeom>
          <a:noFill/>
          <a:ln/>
        </p:spPr>
      </p:sp>
      <p:sp>
        <p:nvSpPr>
          <p:cNvPr id="5" name="Shape 3"/>
          <p:cNvSpPr/>
          <p:nvPr/>
        </p:nvSpPr>
        <p:spPr>
          <a:xfrm>
            <a:off x="642938" y="1162050"/>
            <a:ext cx="3767135" cy="309288"/>
          </a:xfrm>
          <a:prstGeom prst="rect">
            <a:avLst/>
          </a:prstGeom>
          <a:noFill/>
          <a:ln/>
        </p:spPr>
      </p:sp>
      <p:sp>
        <p:nvSpPr>
          <p:cNvPr id="6" name="Shape 4"/>
          <p:cNvSpPr/>
          <p:nvPr/>
        </p:nvSpPr>
        <p:spPr>
          <a:xfrm>
            <a:off x="642938" y="1518963"/>
            <a:ext cx="2967038" cy="1128713"/>
          </a:xfrm>
          <a:prstGeom prst="rect">
            <a:avLst/>
          </a:prstGeom>
          <a:noFill/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463" y="176213"/>
            <a:ext cx="2057400" cy="919162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0" y="342900"/>
            <a:ext cx="1243013" cy="423863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725" y="1090613"/>
            <a:ext cx="3943350" cy="169545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2596" y="1162050"/>
            <a:ext cx="1517479" cy="30774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8925" y="1162050"/>
            <a:ext cx="1018729" cy="307741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8" y="1162050"/>
            <a:ext cx="790570" cy="209001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0" y="1090613"/>
            <a:ext cx="3943350" cy="1695450"/>
          </a:xfrm>
          <a:prstGeom prst="rect">
            <a:avLst/>
          </a:prstGeom>
        </p:spPr>
      </p:pic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725" y="2967038"/>
            <a:ext cx="3943350" cy="1695450"/>
          </a:xfrm>
          <a:prstGeom prst="rect">
            <a:avLst/>
          </a:prstGeom>
        </p:spPr>
      </p:pic>
      <p:pic>
        <p:nvPicPr>
          <p:cNvPr id="15" name="Image 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0" y="2967038"/>
            <a:ext cx="3943350" cy="1695450"/>
          </a:xfrm>
          <a:prstGeom prst="rect">
            <a:avLst/>
          </a:prstGeom>
        </p:spPr>
      </p:pic>
      <p:pic>
        <p:nvPicPr>
          <p:cNvPr id="16" name="Image 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9087" y="2971800"/>
            <a:ext cx="476250" cy="476250"/>
          </a:xfrm>
          <a:prstGeom prst="rect">
            <a:avLst/>
          </a:prstGeom>
        </p:spPr>
      </p:pic>
      <p:sp>
        <p:nvSpPr>
          <p:cNvPr id="17" name="Text 5"/>
          <p:cNvSpPr/>
          <p:nvPr/>
        </p:nvSpPr>
        <p:spPr>
          <a:xfrm>
            <a:off x="642938" y="1518963"/>
            <a:ext cx="4043363" cy="5429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406"/>
              </a:lnSpc>
              <a:buNone/>
            </a:pPr>
            <a:r>
              <a:rPr lang="en-US" sz="1125" b="1" kern="0" spc="-22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Подготовка внутреннего тренера по культуре безопасности и охране труда (начальный уровень)</a:t>
            </a:r>
            <a:endParaRPr lang="en-US" sz="11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6"/>
          <p:cNvSpPr/>
          <p:nvPr/>
        </p:nvSpPr>
        <p:spPr>
          <a:xfrm>
            <a:off x="642938" y="2285726"/>
            <a:ext cx="2466975" cy="3619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419"/>
              </a:lnSpc>
              <a:buNone/>
            </a:pPr>
            <a:r>
              <a:rPr lang="en-US" sz="978" b="1" kern="0" spc="-20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Форма обучения: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 очная</a:t>
            </a:r>
            <a:endParaRPr lang="en-US" sz="97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1419"/>
              </a:lnSpc>
              <a:buNone/>
            </a:pPr>
            <a:r>
              <a:rPr lang="en-US" sz="978" b="1" kern="0" spc="-20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Стоимость:</a:t>
            </a:r>
            <a:r>
              <a:rPr lang="en-US" sz="978" kern="0" spc="-20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 40 000 ₽</a:t>
            </a:r>
            <a:endParaRPr lang="en-US" sz="97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7"/>
          <p:cNvSpPr/>
          <p:nvPr/>
        </p:nvSpPr>
        <p:spPr>
          <a:xfrm>
            <a:off x="3401062" y="1278779"/>
            <a:ext cx="1009011" cy="714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ts val="1027"/>
              </a:lnSpc>
              <a:buNone/>
            </a:pPr>
            <a:r>
              <a:rPr lang="en-US" sz="802" kern="0" spc="20" dirty="0">
                <a:solidFill>
                  <a:srgbClr val="223253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1074808</a:t>
            </a:r>
            <a:endParaRPr lang="en-US" sz="802" dirty="0"/>
          </a:p>
        </p:txBody>
      </p:sp>
      <p:sp>
        <p:nvSpPr>
          <p:cNvPr id="20" name="Text 8"/>
          <p:cNvSpPr/>
          <p:nvPr/>
        </p:nvSpPr>
        <p:spPr>
          <a:xfrm>
            <a:off x="604835" y="1142725"/>
            <a:ext cx="866775" cy="2476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263"/>
              </a:lnSpc>
              <a:buNone/>
            </a:pPr>
            <a:r>
              <a:rPr lang="en-US" sz="987" kern="0" spc="25" dirty="0">
                <a:solidFill>
                  <a:srgbClr val="34476D">
                    <a:alpha val="99000"/>
                  </a:srgbClr>
                </a:solidFill>
                <a:latin typeface="Rosatom" pitchFamily="34" charset="0"/>
                <a:ea typeface="Rosatom" pitchFamily="34" charset="-122"/>
                <a:cs typeface="Rosatom" pitchFamily="34" charset="-120"/>
              </a:rPr>
              <a:t>117.56</a:t>
            </a:r>
            <a:endParaRPr lang="en-US" sz="987" dirty="0"/>
          </a:p>
        </p:txBody>
      </p:sp>
      <p:sp>
        <p:nvSpPr>
          <p:cNvPr id="21" name="Text 9"/>
          <p:cNvSpPr/>
          <p:nvPr/>
        </p:nvSpPr>
        <p:spPr>
          <a:xfrm>
            <a:off x="396875" y="184523"/>
            <a:ext cx="6829425" cy="6762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Приоритетные образовательные продукты для  инструкторов/внутренних тренеров</a:t>
            </a:r>
          </a:p>
        </p:txBody>
      </p:sp>
    </p:spTree>
    <p:extLst>
      <p:ext uri="{BB962C8B-B14F-4D97-AF65-F5344CB8AC3E}">
        <p14:creationId xmlns:p14="http://schemas.microsoft.com/office/powerpoint/2010/main" val="3202554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50" y="952500"/>
            <a:ext cx="2628900" cy="4191000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6185157" y="2566988"/>
            <a:ext cx="2366963" cy="2376488"/>
          </a:xfrm>
          <a:prstGeom prst="rect">
            <a:avLst/>
          </a:prstGeom>
          <a:noFill/>
          <a:ln/>
        </p:spPr>
      </p:sp>
      <p:sp>
        <p:nvSpPr>
          <p:cNvPr id="4" name="Shape 2"/>
          <p:cNvSpPr/>
          <p:nvPr/>
        </p:nvSpPr>
        <p:spPr>
          <a:xfrm>
            <a:off x="3399486" y="2566988"/>
            <a:ext cx="2366963" cy="1770796"/>
          </a:xfrm>
          <a:prstGeom prst="rect">
            <a:avLst/>
          </a:prstGeom>
          <a:noFill/>
          <a:ln/>
        </p:spPr>
      </p:sp>
      <p:sp>
        <p:nvSpPr>
          <p:cNvPr id="5" name="Shape 3"/>
          <p:cNvSpPr/>
          <p:nvPr/>
        </p:nvSpPr>
        <p:spPr>
          <a:xfrm>
            <a:off x="614363" y="2566988"/>
            <a:ext cx="2457450" cy="2005013"/>
          </a:xfrm>
          <a:prstGeom prst="rect">
            <a:avLst/>
          </a:prstGeom>
          <a:noFill/>
          <a:ln/>
        </p:spPr>
      </p:sp>
      <p:sp>
        <p:nvSpPr>
          <p:cNvPr id="6" name="Shape 4"/>
          <p:cNvSpPr/>
          <p:nvPr/>
        </p:nvSpPr>
        <p:spPr>
          <a:xfrm>
            <a:off x="614363" y="2566988"/>
            <a:ext cx="2366963" cy="1928813"/>
          </a:xfrm>
          <a:prstGeom prst="rect">
            <a:avLst/>
          </a:prstGeom>
          <a:noFill/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050" y="176213"/>
            <a:ext cx="1928813" cy="804863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0" y="285750"/>
            <a:ext cx="1243013" cy="423863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8850" y="942975"/>
            <a:ext cx="2628900" cy="1533525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2788" y="952500"/>
            <a:ext cx="2628900" cy="41910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2788" y="942975"/>
            <a:ext cx="2628900" cy="1533525"/>
          </a:xfrm>
          <a:prstGeom prst="rect">
            <a:avLst/>
          </a:prstGeom>
        </p:spPr>
      </p:pic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25" y="952500"/>
            <a:ext cx="2628900" cy="419100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942975"/>
            <a:ext cx="2638425" cy="1533525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6185157" y="2566988"/>
            <a:ext cx="2824163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28"/>
              </a:lnSpc>
              <a:buNone/>
            </a:pPr>
            <a:r>
              <a:rPr lang="en-US" sz="987" kern="0" spc="-2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Аппаратно-программный комплекс</a:t>
            </a:r>
            <a:endParaRPr lang="en-US" sz="9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1728"/>
              </a:lnSpc>
              <a:buNone/>
            </a:pPr>
            <a:r>
              <a:rPr lang="en-US" sz="1382" b="1" kern="0" spc="-2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«Самооценка по культуре безопасности»</a:t>
            </a:r>
            <a:endParaRPr lang="en-US" sz="9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6"/>
          <p:cNvSpPr/>
          <p:nvPr/>
        </p:nvSpPr>
        <p:spPr>
          <a:xfrm>
            <a:off x="6185157" y="3267076"/>
            <a:ext cx="2366963" cy="18281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государственная регистрация АПК</a:t>
            </a:r>
            <a:endParaRPr lang="en-US" sz="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настройка АПК под любую модель КБ, принятую в организации</a:t>
            </a:r>
            <a:endParaRPr lang="en-US" sz="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автоматизация процесса анкетирования и обработки результатов</a:t>
            </a:r>
            <a:endParaRPr lang="en-US" sz="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возможность работы с АПК разных экспертов одновременно</a:t>
            </a:r>
            <a:endParaRPr lang="en-US" sz="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расширенные возможности сортировки данных</a:t>
            </a:r>
            <a:endParaRPr lang="en-US" sz="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учёт результатов оценки, полученных разными методами</a:t>
            </a:r>
            <a:endParaRPr lang="en-US"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7"/>
          <p:cNvSpPr/>
          <p:nvPr/>
        </p:nvSpPr>
        <p:spPr>
          <a:xfrm>
            <a:off x="3399486" y="2566988"/>
            <a:ext cx="2824163" cy="390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28"/>
              </a:lnSpc>
              <a:buNone/>
            </a:pPr>
            <a:r>
              <a:rPr lang="en-US" sz="987" kern="0" spc="-2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Аппаратно-программный комплекс</a:t>
            </a:r>
            <a:endParaRPr lang="en-US" sz="9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1728"/>
              </a:lnSpc>
              <a:buNone/>
            </a:pPr>
            <a:r>
              <a:rPr lang="en-US" sz="1382" b="1" kern="0" spc="-2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«Социометрия»</a:t>
            </a:r>
            <a:endParaRPr lang="en-US" sz="9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8"/>
          <p:cNvSpPr/>
          <p:nvPr/>
        </p:nvSpPr>
        <p:spPr>
          <a:xfrm>
            <a:off x="3399486" y="2824163"/>
            <a:ext cx="2366963" cy="17859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государственная регистрация
АПК</a:t>
            </a:r>
          </a:p>
          <a:p>
            <a:pPr marL="171450" indent="-171450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возможность комплектования смен/бригад, коллективов с учётом деловой и </a:t>
            </a:r>
            <a:r>
              <a:rPr lang="en-US" sz="850" kern="0" spc="-18" dirty="0" err="1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психологической</a:t>
            </a: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 </a:t>
            </a:r>
            <a:r>
              <a:rPr lang="en-US" sz="850" kern="0" spc="-18" dirty="0" err="1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совместимости</a:t>
            </a:r>
            <a:endParaRPr lang="en-US" sz="850" kern="0" spc="-18" dirty="0">
              <a:solidFill>
                <a:srgbClr val="FFFFFF">
                  <a:alpha val="99000"/>
                </a:srgbClr>
              </a:solidFill>
              <a:latin typeface="Arial" panose="020B0604020202020204" pitchFamily="34" charset="0"/>
              <a:ea typeface="Rosatom" pitchFamily="34" charset="-122"/>
              <a:cs typeface="Arial" panose="020B0604020202020204" pitchFamily="34" charset="0"/>
            </a:endParaRPr>
          </a:p>
          <a:p>
            <a:pPr marL="171450" indent="-171450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подбор наиболее оптимального </a:t>
            </a:r>
            <a:r>
              <a:rPr lang="en-US" sz="850" kern="0" spc="-18" dirty="0" err="1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состава</a:t>
            </a: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 </a:t>
            </a:r>
            <a:r>
              <a:rPr lang="en-US" sz="850" kern="0" spc="-18" dirty="0" err="1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смен</a:t>
            </a: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/</a:t>
            </a:r>
            <a:r>
              <a:rPr lang="en-US" sz="850" kern="0" spc="-18" dirty="0" err="1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бригад</a:t>
            </a:r>
            <a:endParaRPr lang="en-US" sz="850" kern="0" spc="-18" dirty="0">
              <a:solidFill>
                <a:srgbClr val="FFFFFF">
                  <a:alpha val="99000"/>
                </a:srgbClr>
              </a:solidFill>
              <a:latin typeface="Arial" panose="020B0604020202020204" pitchFamily="34" charset="0"/>
              <a:ea typeface="Rosatom" pitchFamily="34" charset="-122"/>
              <a:cs typeface="Arial" panose="020B0604020202020204" pitchFamily="34" charset="0"/>
            </a:endParaRPr>
          </a:p>
        </p:txBody>
      </p:sp>
      <p:sp>
        <p:nvSpPr>
          <p:cNvPr id="19" name="Text 9"/>
          <p:cNvSpPr/>
          <p:nvPr/>
        </p:nvSpPr>
        <p:spPr>
          <a:xfrm>
            <a:off x="614363" y="2566988"/>
            <a:ext cx="2824163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728"/>
              </a:lnSpc>
              <a:buNone/>
            </a:pPr>
            <a:r>
              <a:rPr lang="en-US" sz="987" kern="0" spc="-2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Аппаратно-программный комплекс</a:t>
            </a:r>
            <a:endParaRPr lang="en-US" sz="9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1728"/>
              </a:lnSpc>
              <a:buNone/>
            </a:pPr>
            <a:r>
              <a:rPr lang="en-US" sz="1382" b="1" kern="0" spc="-2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«Психологическая оценка персонала»</a:t>
            </a:r>
            <a:endParaRPr lang="en-US" sz="9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0"/>
          <p:cNvSpPr/>
          <p:nvPr/>
        </p:nvSpPr>
        <p:spPr>
          <a:xfrm>
            <a:off x="614364" y="3224213"/>
            <a:ext cx="2376488" cy="12715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государственная регистрация АПК</a:t>
            </a: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интеграция с базой данных ОК</a:t>
            </a: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привязка пакета методик к профессионально-должностной категории и виду оценки</a:t>
            </a:r>
          </a:p>
          <a:p>
            <a:pPr marL="171450" indent="-171450" algn="l">
              <a:lnSpc>
                <a:spcPts val="1305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850" kern="0" spc="-18" dirty="0">
                <a:solidFill>
                  <a:srgbClr val="FFFFFF">
                    <a:alpha val="99000"/>
                  </a:srgbClr>
                </a:solidFill>
                <a:latin typeface="Arial" panose="020B0604020202020204" pitchFamily="34" charset="0"/>
                <a:ea typeface="Rosatom" pitchFamily="34" charset="-122"/>
                <a:cs typeface="Arial" panose="020B0604020202020204" pitchFamily="34" charset="0"/>
              </a:rPr>
              <a:t>возможность автоматического планирования оценки на год</a:t>
            </a:r>
          </a:p>
        </p:txBody>
      </p:sp>
      <p:sp>
        <p:nvSpPr>
          <p:cNvPr id="21" name="Text 11"/>
          <p:cNvSpPr/>
          <p:nvPr/>
        </p:nvSpPr>
        <p:spPr>
          <a:xfrm>
            <a:off x="375298" y="176213"/>
            <a:ext cx="6048375" cy="6762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673"/>
              </a:lnSpc>
              <a:buNone/>
            </a:pPr>
            <a:r>
              <a:rPr lang="en-US" sz="2430" b="1" kern="0" spc="-49" dirty="0">
                <a:solidFill>
                  <a:srgbClr val="32394E">
                    <a:alpha val="99000"/>
                  </a:srgbClr>
                </a:solidFill>
                <a:latin typeface="Rosatom" panose="020B0503040504020204" pitchFamily="34" charset="-52"/>
                <a:ea typeface="Rosatom" panose="020B0503040504020204" pitchFamily="34" charset="-52"/>
                <a:cs typeface="Be Vietnam Pro" pitchFamily="34" charset="-120"/>
              </a:rPr>
              <a:t>Аппаратно-программные продукты, разработанные Центром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269</Words>
  <Application>Microsoft Office PowerPoint</Application>
  <PresentationFormat>Экран (16:9)</PresentationFormat>
  <Paragraphs>111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Be Vietnam Pro</vt:lpstr>
      <vt:lpstr>Calibri</vt:lpstr>
      <vt:lpstr>Rosatom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1</cp:lastModifiedBy>
  <cp:revision>11</cp:revision>
  <dcterms:created xsi:type="dcterms:W3CDTF">2025-08-18T08:23:38Z</dcterms:created>
  <dcterms:modified xsi:type="dcterms:W3CDTF">2025-08-25T11:03:38Z</dcterms:modified>
</cp:coreProperties>
</file>