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4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u="none" strike="noStrike">
                <a:solidFill>
                  <a:srgbClr val="000000"/>
                </a:solidFill>
                <a:uFillTx/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7C5A318-4BAA-47E3-A36C-2E97D99E4A62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E2018EF-F20F-4DDF-A1E1-13BA38854FC6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0E0ED9B-2023-47FA-8A96-B2D12D0B858A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98A5959-4404-4404-8E77-A2A78EF95CD2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3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16253C3-7D8F-42EB-94EB-8142A8A98C02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4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17D78FC-1E48-41FF-BAB5-A24CF8F47752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5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01C822F-4DB8-47A7-B084-89B8A8D296D2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6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76ED41C-015F-45DF-B1B6-CE88BEAB7B4B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7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1FCF493-E79F-48E2-AC61-90106292FB0C}" type="slidenum">
              <a:rPr lang="en-US" sz="18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8</a:t>
            </a:fld>
            <a:endParaRPr lang="ru-RU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2.png"/><Relationship Id="rId10" Type="http://schemas.openxmlformats.org/officeDocument/2006/relationships/image" Target="../media/image31.png"/><Relationship Id="rId4" Type="http://schemas.openxmlformats.org/officeDocument/2006/relationships/image" Target="../media/image21.pn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preencoded.png"/>
          <p:cNvPicPr/>
          <p:nvPr/>
        </p:nvPicPr>
        <p:blipFill>
          <a:blip r:embed="rId3"/>
          <a:stretch/>
        </p:blipFill>
        <p:spPr>
          <a:xfrm>
            <a:off x="0" y="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age 2" descr="preencoded.png"/>
          <p:cNvPicPr/>
          <p:nvPr/>
        </p:nvPicPr>
        <p:blipFill>
          <a:blip r:embed="rId4"/>
          <a:stretch/>
        </p:blipFill>
        <p:spPr>
          <a:xfrm>
            <a:off x="590400" y="4324320"/>
            <a:ext cx="543240" cy="23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age 3" descr="preencoded.png"/>
          <p:cNvPicPr/>
          <p:nvPr/>
        </p:nvPicPr>
        <p:blipFill>
          <a:blip r:embed="rId5"/>
          <a:stretch/>
        </p:blipFill>
        <p:spPr>
          <a:xfrm>
            <a:off x="828720" y="4373280"/>
            <a:ext cx="570600" cy="243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Image 4" descr="preencoded.png"/>
          <p:cNvPicPr/>
          <p:nvPr/>
        </p:nvPicPr>
        <p:blipFill>
          <a:blip r:embed="rId6"/>
          <a:stretch/>
        </p:blipFill>
        <p:spPr>
          <a:xfrm>
            <a:off x="-252360" y="395280"/>
            <a:ext cx="4705920" cy="91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Text 0"/>
          <p:cNvSpPr/>
          <p:nvPr/>
        </p:nvSpPr>
        <p:spPr>
          <a:xfrm>
            <a:off x="581040" y="1497600"/>
            <a:ext cx="7202880" cy="22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70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УЧЕБНО-МЕТОДИЧЕСКИЙ ЦЕНТР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70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МЕЖДУНАРОДНОГО ОБУЧЕНИЯ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70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ПО БЕЗОПАСНОСТИ И ГАРАНТИЯМ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70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(УМЦ МО БГ)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" name="Рисунок 7"/>
          <p:cNvPicPr/>
          <p:nvPr/>
        </p:nvPicPr>
        <p:blipFill>
          <a:blip r:embed="rId7"/>
          <a:stretch/>
        </p:blipFill>
        <p:spPr>
          <a:xfrm>
            <a:off x="622800" y="651240"/>
            <a:ext cx="3500640" cy="406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5"/>
          <p:cNvPicPr/>
          <p:nvPr/>
        </p:nvPicPr>
        <p:blipFill>
          <a:blip r:embed="rId3"/>
          <a:stretch/>
        </p:blipFill>
        <p:spPr>
          <a:xfrm>
            <a:off x="0" y="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Text 1"/>
          <p:cNvSpPr/>
          <p:nvPr/>
        </p:nvSpPr>
        <p:spPr>
          <a:xfrm>
            <a:off x="5262480" y="1514520"/>
            <a:ext cx="3856680" cy="127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  <a:ea typeface="DejaVu Sans"/>
              </a:rPr>
              <a:t>Физзащита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  <a:ea typeface="DejaVu Sans"/>
              </a:rPr>
              <a:t>Защита информации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  <a:ea typeface="DejaVu Sans"/>
              </a:rPr>
              <a:t>Культура ФЯБ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  <a:ea typeface="DejaVu Sans"/>
              </a:rPr>
              <a:t>Экспортный контроль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Text 2"/>
          <p:cNvSpPr/>
          <p:nvPr/>
        </p:nvSpPr>
        <p:spPr>
          <a:xfrm>
            <a:off x="5262480" y="252360"/>
            <a:ext cx="3280320" cy="10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744"/>
              </a:lnSpc>
              <a:tabLst>
                <a:tab pos="0" algn="l"/>
              </a:tabLst>
            </a:pPr>
            <a:r>
              <a:rPr lang="en-US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Основные </a:t>
            </a:r>
            <a:r>
              <a:rPr lang="en-US" sz="2430" b="1" u="none" strike="noStrike" spc="-48">
                <a:solidFill>
                  <a:srgbClr val="025EA1"/>
                </a:solidFill>
                <a:uFillTx/>
                <a:latin typeface="Arial"/>
                <a:ea typeface="Rosatom"/>
              </a:rPr>
              <a:t>направления деятельности:</a:t>
            </a:r>
            <a:endParaRPr lang="ru-RU" sz="24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Скругленный прямоугольник 3"/>
          <p:cNvSpPr/>
          <p:nvPr/>
        </p:nvSpPr>
        <p:spPr>
          <a:xfrm>
            <a:off x="5381280" y="2628360"/>
            <a:ext cx="4358520" cy="808920"/>
          </a:xfrm>
          <a:prstGeom prst="roundRect">
            <a:avLst>
              <a:gd name="adj" fmla="val 16667"/>
            </a:avLst>
          </a:prstGeom>
          <a:solidFill>
            <a:srgbClr val="025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" name="Прямоугольник 2"/>
          <p:cNvSpPr/>
          <p:nvPr/>
        </p:nvSpPr>
        <p:spPr>
          <a:xfrm>
            <a:off x="6035040" y="2772000"/>
            <a:ext cx="2561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Arial"/>
                <a:ea typeface="DejaVu Sans"/>
              </a:rPr>
              <a:t>Обучение проводится 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Arial"/>
                <a:ea typeface="DejaVu Sans"/>
              </a:rPr>
              <a:t>на английском языке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9" name="Группа 7"/>
          <p:cNvGrpSpPr/>
          <p:nvPr/>
        </p:nvGrpSpPr>
        <p:grpSpPr>
          <a:xfrm>
            <a:off x="306360" y="3639960"/>
            <a:ext cx="4736880" cy="1220760"/>
            <a:chOff x="306360" y="3639960"/>
            <a:chExt cx="4736880" cy="1220760"/>
          </a:xfrm>
        </p:grpSpPr>
        <p:sp>
          <p:nvSpPr>
            <p:cNvPr id="20" name="Text 3"/>
            <p:cNvSpPr/>
            <p:nvPr/>
          </p:nvSpPr>
          <p:spPr>
            <a:xfrm>
              <a:off x="1187280" y="3639960"/>
              <a:ext cx="3855960" cy="1220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ts val="1704"/>
                </a:lnSpc>
              </a:pPr>
              <a:r>
                <a:rPr lang="ru-RU" sz="1200" b="0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Техническая академия Росатома является Центром сотрудничества с МАГАТЭ в областях:</a:t>
              </a:r>
              <a:r>
                <a:rPr lang="ru-RU" sz="1200" b="1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 </a:t>
              </a:r>
              <a:r>
                <a:rPr lang="ru-RU" sz="1200" b="0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ядерная энергетика, </a:t>
              </a:r>
              <a:r>
                <a:rPr lang="ru-RU" sz="1200" b="1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физическая ядерная безопасность</a:t>
              </a:r>
              <a:r>
                <a:rPr lang="ru-RU" sz="1200" b="0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,</a:t>
              </a:r>
              <a:r>
                <a:rPr lang="ru-RU" sz="1200" b="1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 </a:t>
              </a:r>
              <a:r>
                <a:rPr lang="ru-RU" sz="1200" b="0" u="none" strike="noStrike" spc="-23">
                  <a:solidFill>
                    <a:srgbClr val="32394E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ядерные науки и их применения, ММР, ядерная медицина и радиофармпрепараты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21" name="Рисунок 6"/>
            <p:cNvPicPr/>
            <p:nvPr/>
          </p:nvPicPr>
          <p:blipFill>
            <a:blip r:embed="rId4"/>
            <a:stretch/>
          </p:blipFill>
          <p:spPr>
            <a:xfrm>
              <a:off x="306360" y="3686040"/>
              <a:ext cx="816480" cy="97308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2" name="Рисунок 18"/>
          <p:cNvPicPr/>
          <p:nvPr/>
        </p:nvPicPr>
        <p:blipFill>
          <a:blip r:embed="rId5"/>
          <a:stretch/>
        </p:blipFill>
        <p:spPr>
          <a:xfrm>
            <a:off x="5506200" y="2782800"/>
            <a:ext cx="500760" cy="50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Рисунок 1"/>
          <p:cNvPicPr/>
          <p:nvPr/>
        </p:nvPicPr>
        <p:blipFill>
          <a:blip r:embed="rId6"/>
          <a:stretch/>
        </p:blipFill>
        <p:spPr>
          <a:xfrm>
            <a:off x="5763960" y="3764160"/>
            <a:ext cx="2878200" cy="1092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Рисунок 8"/>
          <p:cNvPicPr/>
          <p:nvPr/>
        </p:nvPicPr>
        <p:blipFill>
          <a:blip r:embed="rId7"/>
          <a:srcRect r="15823"/>
          <a:stretch/>
        </p:blipFill>
        <p:spPr>
          <a:xfrm>
            <a:off x="342720" y="326880"/>
            <a:ext cx="2304720" cy="14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Рисунок 46"/>
          <p:cNvPicPr/>
          <p:nvPr/>
        </p:nvPicPr>
        <p:blipFill>
          <a:blip r:embed="rId8"/>
          <a:srcRect r="18537"/>
          <a:stretch/>
        </p:blipFill>
        <p:spPr>
          <a:xfrm>
            <a:off x="2743920" y="319680"/>
            <a:ext cx="2119680" cy="1447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Рисунок 4"/>
          <p:cNvPicPr/>
          <p:nvPr/>
        </p:nvPicPr>
        <p:blipFill>
          <a:blip r:embed="rId9"/>
          <a:stretch/>
        </p:blipFill>
        <p:spPr>
          <a:xfrm>
            <a:off x="342720" y="1859760"/>
            <a:ext cx="2304720" cy="153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Рисунок 9"/>
          <p:cNvPicPr/>
          <p:nvPr/>
        </p:nvPicPr>
        <p:blipFill>
          <a:blip r:embed="rId10"/>
          <a:srcRect r="9161" b="1744"/>
          <a:stretch/>
        </p:blipFill>
        <p:spPr>
          <a:xfrm>
            <a:off x="2743920" y="1859760"/>
            <a:ext cx="2119680" cy="153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Рисунок 5"/>
          <p:cNvPicPr/>
          <p:nvPr/>
        </p:nvPicPr>
        <p:blipFill>
          <a:blip r:embed="rId11"/>
          <a:stretch/>
        </p:blipFill>
        <p:spPr>
          <a:xfrm>
            <a:off x="7596000" y="3809880"/>
            <a:ext cx="1000800" cy="1000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0" descr="preencoded.png"/>
          <p:cNvPicPr/>
          <p:nvPr/>
        </p:nvPicPr>
        <p:blipFill>
          <a:blip r:embed="rId3"/>
          <a:stretch/>
        </p:blipFill>
        <p:spPr>
          <a:xfrm>
            <a:off x="0" y="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Shape 6"/>
          <p:cNvSpPr/>
          <p:nvPr/>
        </p:nvSpPr>
        <p:spPr>
          <a:xfrm>
            <a:off x="4748040" y="3038400"/>
            <a:ext cx="3765960" cy="149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" name="Shape 7"/>
          <p:cNvSpPr/>
          <p:nvPr/>
        </p:nvSpPr>
        <p:spPr>
          <a:xfrm>
            <a:off x="4748040" y="3038400"/>
            <a:ext cx="3765960" cy="30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Shape 8"/>
          <p:cNvSpPr/>
          <p:nvPr/>
        </p:nvSpPr>
        <p:spPr>
          <a:xfrm>
            <a:off x="4748040" y="3395520"/>
            <a:ext cx="2966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3" name="Image 1" descr="preencoded.png"/>
          <p:cNvPicPr/>
          <p:nvPr/>
        </p:nvPicPr>
        <p:blipFill>
          <a:blip r:embed="rId4"/>
          <a:stretch/>
        </p:blipFill>
        <p:spPr>
          <a:xfrm>
            <a:off x="7129440" y="176040"/>
            <a:ext cx="2056320" cy="91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Image 2" descr="preencoded.png"/>
          <p:cNvPicPr/>
          <p:nvPr/>
        </p:nvPicPr>
        <p:blipFill>
          <a:blip r:embed="rId5"/>
          <a:stretch/>
        </p:blipFill>
        <p:spPr>
          <a:xfrm>
            <a:off x="7429680" y="347760"/>
            <a:ext cx="1242000" cy="42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Text 17"/>
          <p:cNvSpPr/>
          <p:nvPr/>
        </p:nvSpPr>
        <p:spPr>
          <a:xfrm>
            <a:off x="372600" y="221400"/>
            <a:ext cx="7070040" cy="67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</a:pPr>
            <a:r>
              <a:rPr lang="ru-RU" sz="2230" b="1" u="none" strike="noStrike" spc="-45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Be Vietnam Pro"/>
              </a:rPr>
              <a:t>Приоритетные образовательные продукты</a:t>
            </a:r>
            <a:endParaRPr lang="ru-RU" sz="22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Shape 5"/>
          <p:cNvSpPr/>
          <p:nvPr/>
        </p:nvSpPr>
        <p:spPr>
          <a:xfrm>
            <a:off x="2760840" y="3110040"/>
            <a:ext cx="3765960" cy="149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Shape 9"/>
          <p:cNvSpPr/>
          <p:nvPr/>
        </p:nvSpPr>
        <p:spPr>
          <a:xfrm>
            <a:off x="2760840" y="3110040"/>
            <a:ext cx="3765960" cy="30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Shape 10"/>
          <p:cNvSpPr/>
          <p:nvPr/>
        </p:nvSpPr>
        <p:spPr>
          <a:xfrm>
            <a:off x="2760840" y="3466800"/>
            <a:ext cx="2966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9" name="Image 7" descr="preencoded.png"/>
          <p:cNvPicPr/>
          <p:nvPr/>
        </p:nvPicPr>
        <p:blipFill>
          <a:blip r:embed="rId6"/>
          <a:stretch/>
        </p:blipFill>
        <p:spPr>
          <a:xfrm>
            <a:off x="2584440" y="3038400"/>
            <a:ext cx="3942360" cy="1902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Image 15" descr="preencoded.png"/>
          <p:cNvPicPr/>
          <p:nvPr/>
        </p:nvPicPr>
        <p:blipFill>
          <a:blip r:embed="rId7"/>
          <a:stretch/>
        </p:blipFill>
        <p:spPr>
          <a:xfrm>
            <a:off x="2760840" y="3161160"/>
            <a:ext cx="789480" cy="20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Text 22"/>
          <p:cNvSpPr/>
          <p:nvPr/>
        </p:nvSpPr>
        <p:spPr>
          <a:xfrm>
            <a:off x="2698920" y="3488760"/>
            <a:ext cx="3751920" cy="6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06"/>
              </a:lnSpc>
            </a:pPr>
            <a:r>
              <a:rPr lang="ru-RU" sz="1400" b="1" u="none" strike="noStrike" spc="-28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Культура физической ядерной безопасности 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Text 23"/>
          <p:cNvSpPr/>
          <p:nvPr/>
        </p:nvSpPr>
        <p:spPr>
          <a:xfrm>
            <a:off x="2698920" y="4224240"/>
            <a:ext cx="356760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1420"/>
              </a:lnSpc>
              <a:tabLst>
                <a:tab pos="0" algn="l"/>
              </a:tabLst>
            </a:pP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Форма</a:t>
            </a: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т</a:t>
            </a: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 обучения: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очный и/или дистанционный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1420"/>
              </a:lnSpc>
              <a:tabLst>
                <a:tab pos="0" algn="l"/>
              </a:tabLst>
            </a:pP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Целевая аудитория: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руководители и специалисты по организации и обеспечению или поддержанию физической ядерной безопасности. 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Text 25"/>
          <p:cNvSpPr/>
          <p:nvPr/>
        </p:nvSpPr>
        <p:spPr>
          <a:xfrm>
            <a:off x="2749320" y="3192120"/>
            <a:ext cx="789840" cy="146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ts val="1264"/>
              </a:lnSpc>
            </a:pPr>
            <a:r>
              <a:rPr lang="ru-RU" sz="980" b="0" u="none" strike="noStrike" spc="26">
                <a:solidFill>
                  <a:srgbClr val="34476D">
                    <a:alpha val="99000"/>
                  </a:srgbClr>
                </a:solidFill>
                <a:uFillTx/>
                <a:latin typeface="Arial"/>
                <a:ea typeface="Rosatom"/>
              </a:rPr>
              <a:t>134.100.7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Shape 1"/>
          <p:cNvSpPr/>
          <p:nvPr/>
        </p:nvSpPr>
        <p:spPr>
          <a:xfrm>
            <a:off x="642960" y="1162080"/>
            <a:ext cx="3765960" cy="149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Shape 2"/>
          <p:cNvSpPr/>
          <p:nvPr/>
        </p:nvSpPr>
        <p:spPr>
          <a:xfrm>
            <a:off x="642960" y="1162080"/>
            <a:ext cx="376596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Shape 3"/>
          <p:cNvSpPr/>
          <p:nvPr/>
        </p:nvSpPr>
        <p:spPr>
          <a:xfrm>
            <a:off x="642960" y="1517400"/>
            <a:ext cx="2966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Shape 4"/>
          <p:cNvSpPr/>
          <p:nvPr/>
        </p:nvSpPr>
        <p:spPr>
          <a:xfrm>
            <a:off x="4748040" y="1162080"/>
            <a:ext cx="3765960" cy="149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Shape 11"/>
          <p:cNvSpPr/>
          <p:nvPr/>
        </p:nvSpPr>
        <p:spPr>
          <a:xfrm>
            <a:off x="4748040" y="1162080"/>
            <a:ext cx="3765960" cy="30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" name="Shape 12"/>
          <p:cNvSpPr/>
          <p:nvPr/>
        </p:nvSpPr>
        <p:spPr>
          <a:xfrm>
            <a:off x="4748040" y="1518840"/>
            <a:ext cx="2966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0" name="Image 0" descr="preencoded.png"/>
          <p:cNvPicPr/>
          <p:nvPr/>
        </p:nvPicPr>
        <p:blipFill>
          <a:blip r:embed="rId8"/>
          <a:stretch/>
        </p:blipFill>
        <p:spPr>
          <a:xfrm>
            <a:off x="466560" y="1090440"/>
            <a:ext cx="3942360" cy="182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Image 5" descr="preencoded.png"/>
          <p:cNvPicPr/>
          <p:nvPr/>
        </p:nvPicPr>
        <p:blipFill>
          <a:blip r:embed="rId7"/>
          <a:stretch/>
        </p:blipFill>
        <p:spPr>
          <a:xfrm>
            <a:off x="642960" y="1213200"/>
            <a:ext cx="880560" cy="208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 6" descr="preencoded.png"/>
          <p:cNvPicPr/>
          <p:nvPr/>
        </p:nvPicPr>
        <p:blipFill>
          <a:blip r:embed="rId9"/>
          <a:stretch/>
        </p:blipFill>
        <p:spPr>
          <a:xfrm>
            <a:off x="4572000" y="1090440"/>
            <a:ext cx="3942360" cy="182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Image 18" descr="preencoded.png"/>
          <p:cNvPicPr/>
          <p:nvPr/>
        </p:nvPicPr>
        <p:blipFill>
          <a:blip r:embed="rId7"/>
          <a:stretch/>
        </p:blipFill>
        <p:spPr>
          <a:xfrm>
            <a:off x="4748040" y="1213200"/>
            <a:ext cx="789480" cy="20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Text 13"/>
          <p:cNvSpPr/>
          <p:nvPr/>
        </p:nvSpPr>
        <p:spPr>
          <a:xfrm>
            <a:off x="581040" y="1510920"/>
            <a:ext cx="3361320" cy="49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06"/>
              </a:lnSpc>
            </a:pPr>
            <a:r>
              <a:rPr lang="ru-RU" sz="1400" b="1" u="none" strike="noStrike" spc="-28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Физическая защита ядерных объектов (ФЗ ЯО) 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Text 14"/>
          <p:cNvSpPr/>
          <p:nvPr/>
        </p:nvSpPr>
        <p:spPr>
          <a:xfrm>
            <a:off x="581040" y="2202480"/>
            <a:ext cx="451656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1420"/>
              </a:lnSpc>
            </a:pP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Форма</a:t>
            </a: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т</a:t>
            </a: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 обучения: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очный</a:t>
            </a: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 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1420"/>
              </a:lnSpc>
            </a:pP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Целевая аудитория: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руководители и специалисты по ФЗ ЯО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Text 16"/>
          <p:cNvSpPr/>
          <p:nvPr/>
        </p:nvSpPr>
        <p:spPr>
          <a:xfrm>
            <a:off x="631440" y="1261440"/>
            <a:ext cx="1151640" cy="11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1264"/>
              </a:lnSpc>
            </a:pPr>
            <a:r>
              <a:rPr lang="ru-RU" sz="980" b="0" u="none" strike="noStrike" spc="26">
                <a:solidFill>
                  <a:srgbClr val="34476D">
                    <a:alpha val="99000"/>
                  </a:srgbClr>
                </a:solidFill>
                <a:uFillTx/>
                <a:latin typeface="Rosatom"/>
                <a:ea typeface="Rosatom"/>
              </a:rPr>
              <a:t>134.100.1с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Text 26"/>
          <p:cNvSpPr/>
          <p:nvPr/>
        </p:nvSpPr>
        <p:spPr>
          <a:xfrm>
            <a:off x="4686480" y="1416600"/>
            <a:ext cx="4042440" cy="6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06"/>
              </a:lnSpc>
            </a:pPr>
            <a:r>
              <a:rPr lang="ru-RU" sz="1400" b="1" u="none" strike="noStrike" spc="-28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Защита информации 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Text 27"/>
          <p:cNvSpPr/>
          <p:nvPr/>
        </p:nvSpPr>
        <p:spPr>
          <a:xfrm>
            <a:off x="4686480" y="2058120"/>
            <a:ext cx="338364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1420"/>
              </a:lnSpc>
            </a:pP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Форма</a:t>
            </a: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т</a:t>
            </a:r>
            <a:r>
              <a:rPr lang="en-US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 обучения: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очный и/или дистанционный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1420"/>
              </a:lnSpc>
            </a:pPr>
            <a:r>
              <a:rPr lang="ru-RU" sz="980" b="1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Целевая аудитория: </a:t>
            </a:r>
            <a:r>
              <a:rPr lang="ru-RU" sz="980" b="0" u="none" strike="noStrike" spc="-20">
                <a:solidFill>
                  <a:srgbClr val="FFFFFF">
                    <a:alpha val="99000"/>
                  </a:srgbClr>
                </a:solidFill>
                <a:uFillTx/>
                <a:latin typeface="Arial"/>
                <a:ea typeface="Rosatom"/>
              </a:rPr>
              <a:t>Администраторы безопасности вычислительных систем, системные администраторы, IT-специалисты, специалисты структурных подразделений предприятия, занимающиеся вопросами обеспечения защиты информации. 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Text 29"/>
          <p:cNvSpPr/>
          <p:nvPr/>
        </p:nvSpPr>
        <p:spPr>
          <a:xfrm>
            <a:off x="4697640" y="1256400"/>
            <a:ext cx="867600" cy="12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ts val="1264"/>
              </a:lnSpc>
            </a:pPr>
            <a:r>
              <a:rPr lang="ru-RU" sz="980" b="0" u="none" strike="noStrike" spc="26">
                <a:solidFill>
                  <a:srgbClr val="34476D">
                    <a:alpha val="99000"/>
                  </a:srgbClr>
                </a:solidFill>
                <a:uFillTx/>
                <a:latin typeface="Rosatom"/>
                <a:ea typeface="Rosatom"/>
              </a:rPr>
              <a:t>134.100.6с</a:t>
            </a:r>
            <a:endParaRPr lang="ru-RU" sz="9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26"/>
          <p:cNvPicPr/>
          <p:nvPr/>
        </p:nvPicPr>
        <p:blipFill>
          <a:blip r:embed="rId3"/>
          <a:stretch/>
        </p:blipFill>
        <p:spPr>
          <a:xfrm>
            <a:off x="205560" y="-8640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Image 4" descr="preencoded.png"/>
          <p:cNvPicPr/>
          <p:nvPr/>
        </p:nvPicPr>
        <p:blipFill>
          <a:blip r:embed="rId4"/>
          <a:stretch/>
        </p:blipFill>
        <p:spPr>
          <a:xfrm>
            <a:off x="7334280" y="-40680"/>
            <a:ext cx="1418040" cy="72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Image 5" descr="preencoded.png"/>
          <p:cNvPicPr/>
          <p:nvPr/>
        </p:nvPicPr>
        <p:blipFill>
          <a:blip r:embed="rId5"/>
          <a:stretch/>
        </p:blipFill>
        <p:spPr>
          <a:xfrm>
            <a:off x="7481880" y="142560"/>
            <a:ext cx="1041840" cy="35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Text 4"/>
          <p:cNvSpPr/>
          <p:nvPr/>
        </p:nvSpPr>
        <p:spPr>
          <a:xfrm>
            <a:off x="363960" y="138240"/>
            <a:ext cx="6047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  <a:tabLst>
                <a:tab pos="0" algn="l"/>
              </a:tabLst>
            </a:pPr>
            <a:r>
              <a:rPr lang="ru-RU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Регулярное </a:t>
            </a:r>
            <a:r>
              <a:rPr lang="en-US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мероприяти</a:t>
            </a:r>
            <a:r>
              <a:rPr lang="ru-RU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е</a:t>
            </a:r>
            <a:r>
              <a:rPr lang="en-US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 Центра</a:t>
            </a:r>
            <a:endParaRPr lang="ru-RU" sz="24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64" name="Группа 1"/>
          <p:cNvGrpSpPr/>
          <p:nvPr/>
        </p:nvGrpSpPr>
        <p:grpSpPr>
          <a:xfrm>
            <a:off x="1431360" y="853560"/>
            <a:ext cx="6668280" cy="4006080"/>
            <a:chOff x="1431360" y="853560"/>
            <a:chExt cx="6668280" cy="4006080"/>
          </a:xfrm>
        </p:grpSpPr>
        <p:pic>
          <p:nvPicPr>
            <p:cNvPr id="65" name="Image 13" descr="preencoded.png"/>
            <p:cNvPicPr/>
            <p:nvPr/>
          </p:nvPicPr>
          <p:blipFill>
            <a:blip r:embed="rId6"/>
            <a:stretch/>
          </p:blipFill>
          <p:spPr>
            <a:xfrm>
              <a:off x="3368880" y="853560"/>
              <a:ext cx="4730760" cy="40060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" name="Image 10"/>
            <p:cNvPicPr/>
            <p:nvPr/>
          </p:nvPicPr>
          <p:blipFill>
            <a:blip r:embed="rId7"/>
            <a:stretch/>
          </p:blipFill>
          <p:spPr>
            <a:xfrm>
              <a:off x="1431360" y="853560"/>
              <a:ext cx="2802240" cy="2077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7" name="Text 9"/>
            <p:cNvSpPr/>
            <p:nvPr/>
          </p:nvSpPr>
          <p:spPr>
            <a:xfrm>
              <a:off x="4526640" y="1155960"/>
              <a:ext cx="3135600" cy="698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20000"/>
                </a:lnSpc>
              </a:pPr>
              <a:r>
                <a:rPr lang="ru-RU" sz="1800" b="1" u="none" strike="noStrike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«Экспортный контроль</a:t>
              </a: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800" b="1" u="none" strike="noStrike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в ГК «Росатом»</a:t>
              </a: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68" name="Text 10"/>
            <p:cNvSpPr/>
            <p:nvPr/>
          </p:nvSpPr>
          <p:spPr>
            <a:xfrm>
              <a:off x="4492800" y="2630880"/>
              <a:ext cx="3096720" cy="1908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171360" indent="-171360" defTabSz="914400">
                <a:lnSpc>
                  <a:spcPts val="142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ru-RU" sz="900" b="0" u="none" strike="noStrike" spc="-20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На семинарах обсуждаются актуальные изменения законодательства, различные аспекты таможенного контроля, повышение эффективности реализации внутренних программ контроля в ГК «Росатом».</a:t>
              </a:r>
              <a:endParaRPr lang="ru-RU" sz="9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ts val="1420"/>
                </a:lnSpc>
              </a:pPr>
              <a:endParaRPr lang="ru-RU" sz="9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marL="171360" indent="-171360" defTabSz="914400">
                <a:lnSpc>
                  <a:spcPts val="142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ru-RU" sz="900" b="1" u="none" strike="noStrike" spc="-20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Уникальность семинаров: </a:t>
              </a:r>
              <a:r>
                <a:rPr lang="ru-RU" sz="900" b="0" u="none" strike="noStrike" spc="-20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в возможности непосредственного делового общения представителей федеральных организаций — и молодых специалистов и экспертов отрасли.</a:t>
              </a:r>
              <a:endParaRPr lang="ru-RU" sz="9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69" name="Image 10"/>
            <p:cNvPicPr/>
            <p:nvPr/>
          </p:nvPicPr>
          <p:blipFill>
            <a:blip r:embed="rId8"/>
            <a:stretch/>
          </p:blipFill>
          <p:spPr>
            <a:xfrm>
              <a:off x="1431360" y="2857320"/>
              <a:ext cx="2802240" cy="2002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70" name="Группа 2"/>
            <p:cNvGrpSpPr/>
            <p:nvPr/>
          </p:nvGrpSpPr>
          <p:grpSpPr>
            <a:xfrm>
              <a:off x="4623840" y="2021400"/>
              <a:ext cx="1863720" cy="362160"/>
              <a:chOff x="4623840" y="2021400"/>
              <a:chExt cx="1863720" cy="362160"/>
            </a:xfrm>
          </p:grpSpPr>
          <p:pic>
            <p:nvPicPr>
              <p:cNvPr id="71" name="Рисунок 18"/>
              <p:cNvPicPr/>
              <p:nvPr/>
            </p:nvPicPr>
            <p:blipFill>
              <a:blip r:embed="rId9"/>
              <a:srcRect r="82197"/>
              <a:stretch/>
            </p:blipFill>
            <p:spPr>
              <a:xfrm>
                <a:off x="4623840" y="2021400"/>
                <a:ext cx="694440" cy="362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2" name="Рисунок 20"/>
              <p:cNvPicPr/>
              <p:nvPr/>
            </p:nvPicPr>
            <p:blipFill>
              <a:blip r:embed="rId9"/>
              <a:srcRect l="21666" r="51556"/>
              <a:stretch/>
            </p:blipFill>
            <p:spPr>
              <a:xfrm>
                <a:off x="5442480" y="2021400"/>
                <a:ext cx="1045080" cy="3621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sp>
          <p:nvSpPr>
            <p:cNvPr id="73" name="Text 9"/>
            <p:cNvSpPr/>
            <p:nvPr/>
          </p:nvSpPr>
          <p:spPr>
            <a:xfrm>
              <a:off x="4551120" y="914400"/>
              <a:ext cx="3135600" cy="698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20000"/>
                </a:lnSpc>
              </a:pPr>
              <a:r>
                <a:rPr lang="ru-RU" sz="1200" b="0" u="none" strike="noStrike">
                  <a:solidFill>
                    <a:srgbClr val="FFFFFF">
                      <a:alpha val="99000"/>
                    </a:srgbClr>
                  </a:solidFill>
                  <a:uFillTx/>
                  <a:latin typeface="Arial"/>
                  <a:ea typeface="Rosatom"/>
                </a:rPr>
                <a:t>Ежегодно с 2014 года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cxnSp>
        <p:nvCxnSpPr>
          <p:cNvPr id="74" name="Прямая соединительная линия 377"/>
          <p:cNvCxnSpPr>
            <a:endCxn id="64" idx="0"/>
          </p:cNvCxnSpPr>
          <p:nvPr/>
        </p:nvCxnSpPr>
        <p:spPr>
          <a:xfrm flipV="1">
            <a:off x="1260000" y="2856600"/>
            <a:ext cx="171720" cy="1080"/>
          </a:xfrm>
          <a:prstGeom prst="straightConnector1">
            <a:avLst/>
          </a:prstGeom>
          <a:ln w="19050">
            <a:solidFill>
              <a:srgbClr val="FFFFFF"/>
            </a:solidFill>
          </a:ln>
        </p:spPr>
      </p:cxnSp>
      <p:cxnSp>
        <p:nvCxnSpPr>
          <p:cNvPr id="75" name="Прямая соединительная линия 1"/>
          <p:cNvCxnSpPr>
            <a:endCxn id="64" idx="0"/>
          </p:cNvCxnSpPr>
          <p:nvPr/>
        </p:nvCxnSpPr>
        <p:spPr>
          <a:xfrm>
            <a:off x="1410120" y="2856600"/>
            <a:ext cx="21600" cy="360"/>
          </a:xfrm>
          <a:prstGeom prst="straightConnector1">
            <a:avLst/>
          </a:prstGeom>
          <a:ln w="19050">
            <a:solidFill>
              <a:srgbClr val="FFFFFF"/>
            </a:solidFill>
          </a:ln>
        </p:spPr>
      </p:cxnSp>
      <p:cxnSp>
        <p:nvCxnSpPr>
          <p:cNvPr id="76" name="Прямая соединительная линия 11"/>
          <p:cNvCxnSpPr/>
          <p:nvPr/>
        </p:nvCxnSpPr>
        <p:spPr>
          <a:xfrm>
            <a:off x="1440000" y="2857320"/>
            <a:ext cx="934560" cy="360"/>
          </a:xfrm>
          <a:prstGeom prst="straightConnector1">
            <a:avLst/>
          </a:prstGeom>
          <a:ln w="19050">
            <a:solidFill>
              <a:srgbClr val="FFFFFF"/>
            </a:solidFill>
          </a:ln>
        </p:spPr>
      </p:cxnSp>
      <p:cxnSp>
        <p:nvCxnSpPr>
          <p:cNvPr id="77" name="Прямая соединительная линия 2"/>
          <p:cNvCxnSpPr/>
          <p:nvPr/>
        </p:nvCxnSpPr>
        <p:spPr>
          <a:xfrm>
            <a:off x="2374200" y="2857320"/>
            <a:ext cx="934560" cy="360"/>
          </a:xfrm>
          <a:prstGeom prst="straightConnector1">
            <a:avLst/>
          </a:prstGeom>
          <a:ln w="19050">
            <a:solidFill>
              <a:srgbClr val="FFFFFF"/>
            </a:solidFill>
          </a:ln>
        </p:spPr>
      </p:cxnSp>
      <p:cxnSp>
        <p:nvCxnSpPr>
          <p:cNvPr id="78" name="Прямая соединительная линия 3"/>
          <p:cNvCxnSpPr/>
          <p:nvPr/>
        </p:nvCxnSpPr>
        <p:spPr>
          <a:xfrm>
            <a:off x="3299400" y="2857320"/>
            <a:ext cx="934560" cy="360"/>
          </a:xfrm>
          <a:prstGeom prst="straightConnector1">
            <a:avLst/>
          </a:prstGeom>
          <a:ln w="19050">
            <a:solidFill>
              <a:srgbClr val="FFFFFF"/>
            </a:solidFill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33"/>
          <p:cNvPicPr/>
          <p:nvPr/>
        </p:nvPicPr>
        <p:blipFill>
          <a:blip r:embed="rId3"/>
          <a:stretch/>
        </p:blipFill>
        <p:spPr>
          <a:xfrm>
            <a:off x="36720" y="72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Image 4" descr="preencoded.png"/>
          <p:cNvPicPr/>
          <p:nvPr/>
        </p:nvPicPr>
        <p:blipFill>
          <a:blip r:embed="rId4"/>
          <a:stretch/>
        </p:blipFill>
        <p:spPr>
          <a:xfrm>
            <a:off x="7334280" y="-40680"/>
            <a:ext cx="1418040" cy="72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Image 5" descr="preencoded.png"/>
          <p:cNvPicPr/>
          <p:nvPr/>
        </p:nvPicPr>
        <p:blipFill>
          <a:blip r:embed="rId5"/>
          <a:stretch/>
        </p:blipFill>
        <p:spPr>
          <a:xfrm>
            <a:off x="7481880" y="142560"/>
            <a:ext cx="1041840" cy="35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Text 4"/>
          <p:cNvSpPr/>
          <p:nvPr/>
        </p:nvSpPr>
        <p:spPr>
          <a:xfrm>
            <a:off x="363960" y="138240"/>
            <a:ext cx="6047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</a:pPr>
            <a:r>
              <a:rPr lang="en-US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Учебная инфраструктура</a:t>
            </a:r>
            <a:endParaRPr lang="ru-RU" sz="24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3" name="Рисунок 45"/>
          <p:cNvPicPr/>
          <p:nvPr/>
        </p:nvPicPr>
        <p:blipFill>
          <a:blip r:embed="rId6"/>
          <a:srcRect l="23460" t="18532" b="20896"/>
          <a:stretch/>
        </p:blipFill>
        <p:spPr>
          <a:xfrm>
            <a:off x="454680" y="3420000"/>
            <a:ext cx="3049560" cy="158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Рисунок 3"/>
          <p:cNvPicPr/>
          <p:nvPr/>
        </p:nvPicPr>
        <p:blipFill>
          <a:blip r:embed="rId7"/>
          <a:stretch/>
        </p:blipFill>
        <p:spPr>
          <a:xfrm>
            <a:off x="454680" y="1454400"/>
            <a:ext cx="3049560" cy="1816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5" name="Группа 4"/>
          <p:cNvGrpSpPr/>
          <p:nvPr/>
        </p:nvGrpSpPr>
        <p:grpSpPr>
          <a:xfrm>
            <a:off x="4860000" y="1508040"/>
            <a:ext cx="3239640" cy="3531600"/>
            <a:chOff x="4860000" y="1508040"/>
            <a:chExt cx="3239640" cy="3531600"/>
          </a:xfrm>
        </p:grpSpPr>
        <p:pic>
          <p:nvPicPr>
            <p:cNvPr id="86" name="Рисунок 9"/>
            <p:cNvPicPr/>
            <p:nvPr/>
          </p:nvPicPr>
          <p:blipFill>
            <a:blip r:embed="rId8"/>
            <a:stretch/>
          </p:blipFill>
          <p:spPr>
            <a:xfrm>
              <a:off x="4860000" y="1508040"/>
              <a:ext cx="3239640" cy="1652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7" name="Рисунок 415"/>
            <p:cNvPicPr/>
            <p:nvPr/>
          </p:nvPicPr>
          <p:blipFill>
            <a:blip r:embed="rId9"/>
            <a:stretch/>
          </p:blipFill>
          <p:spPr>
            <a:xfrm>
              <a:off x="4860000" y="3284280"/>
              <a:ext cx="3239640" cy="1755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8" name="Pentagon 3"/>
          <p:cNvSpPr/>
          <p:nvPr/>
        </p:nvSpPr>
        <p:spPr>
          <a:xfrm>
            <a:off x="352440" y="720000"/>
            <a:ext cx="3607200" cy="60804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200" b="0" u="none" strike="noStrike">
              <a:solidFill>
                <a:srgbClr val="333333"/>
              </a:solidFill>
              <a:uFillTx/>
              <a:latin typeface="Arial"/>
              <a:ea typeface="Arial"/>
            </a:endParaRPr>
          </a:p>
        </p:txBody>
      </p:sp>
      <p:sp>
        <p:nvSpPr>
          <p:cNvPr id="89" name="TextBox 3"/>
          <p:cNvSpPr/>
          <p:nvPr/>
        </p:nvSpPr>
        <p:spPr>
          <a:xfrm>
            <a:off x="1440000" y="807840"/>
            <a:ext cx="202500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defTabSz="685800">
              <a:lnSpc>
                <a:spcPct val="100000"/>
              </a:lnSpc>
              <a:tabLst>
                <a:tab pos="0" algn="l"/>
              </a:tabLst>
            </a:pPr>
            <a:r>
              <a:rPr lang="ru-RU" sz="1200" b="0" u="none" strike="noStrike">
                <a:solidFill>
                  <a:srgbClr val="FFFFFF"/>
                </a:solidFill>
                <a:uFillTx/>
                <a:latin typeface="Arial"/>
                <a:ea typeface="Lato Light"/>
              </a:rPr>
              <a:t>Полигоны</a:t>
            </a:r>
            <a:endParaRPr lang="ru-RU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0" name="Pentagon 1"/>
          <p:cNvSpPr/>
          <p:nvPr/>
        </p:nvSpPr>
        <p:spPr>
          <a:xfrm>
            <a:off x="4500000" y="720000"/>
            <a:ext cx="4139640" cy="6408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200" b="0" u="none" strike="noStrike">
              <a:solidFill>
                <a:srgbClr val="333333"/>
              </a:solidFill>
              <a:uFillTx/>
              <a:latin typeface="Arial"/>
              <a:ea typeface="Arial"/>
            </a:endParaRPr>
          </a:p>
        </p:txBody>
      </p:sp>
      <p:sp>
        <p:nvSpPr>
          <p:cNvPr id="91" name="TextBox 2"/>
          <p:cNvSpPr/>
          <p:nvPr/>
        </p:nvSpPr>
        <p:spPr>
          <a:xfrm>
            <a:off x="5580000" y="722520"/>
            <a:ext cx="2879640" cy="63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defTabSz="685800">
              <a:lnSpc>
                <a:spcPct val="100000"/>
              </a:lnSpc>
              <a:tabLst>
                <a:tab pos="0" algn="l"/>
              </a:tabLst>
            </a:pPr>
            <a:r>
              <a:rPr lang="ru-RU" sz="1200" b="0" u="none" strike="noStrike">
                <a:solidFill>
                  <a:srgbClr val="FFFFFF"/>
                </a:solidFill>
                <a:uFillTx/>
                <a:latin typeface="Arial"/>
                <a:ea typeface="Lato Light"/>
              </a:rPr>
              <a:t>Учебные модули КПП                      для контроля доступа           транспортных средств и пешеходов</a:t>
            </a:r>
            <a:endParaRPr lang="ru-RU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2" name="Группа 9"/>
          <p:cNvGrpSpPr/>
          <p:nvPr/>
        </p:nvGrpSpPr>
        <p:grpSpPr>
          <a:xfrm>
            <a:off x="352440" y="687240"/>
            <a:ext cx="727200" cy="640800"/>
            <a:chOff x="352440" y="687240"/>
            <a:chExt cx="727200" cy="640800"/>
          </a:xfrm>
        </p:grpSpPr>
        <p:pic>
          <p:nvPicPr>
            <p:cNvPr id="93" name="Рисунок 11"/>
            <p:cNvPicPr/>
            <p:nvPr/>
          </p:nvPicPr>
          <p:blipFill>
            <a:blip r:embed="rId10"/>
            <a:stretch/>
          </p:blipFill>
          <p:spPr>
            <a:xfrm>
              <a:off x="352440" y="687240"/>
              <a:ext cx="727200" cy="640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4" name="Полилиния 1"/>
            <p:cNvSpPr/>
            <p:nvPr/>
          </p:nvSpPr>
          <p:spPr>
            <a:xfrm>
              <a:off x="473400" y="850320"/>
              <a:ext cx="477720" cy="374400"/>
            </a:xfrm>
            <a:custGeom>
              <a:avLst/>
              <a:gdLst>
                <a:gd name="textAreaLeft" fmla="*/ 0 w 477720"/>
                <a:gd name="textAreaRight" fmla="*/ 478440 w 477720"/>
                <a:gd name="textAreaTop" fmla="*/ 0 h 374400"/>
                <a:gd name="textAreaBottom" fmla="*/ 375120 h 374400"/>
              </a:gdLst>
              <a:ahLst/>
              <a:cxnLst/>
              <a:rect l="textAreaLeft" t="textAreaTop" r="textAreaRight" b="textAreaBottom"/>
              <a:pathLst>
                <a:path w="473299" h="420772">
                  <a:moveTo>
                    <a:pt x="141044" y="309304"/>
                  </a:moveTo>
                  <a:lnTo>
                    <a:pt x="141044" y="328744"/>
                  </a:lnTo>
                  <a:lnTo>
                    <a:pt x="192884" y="328744"/>
                  </a:lnTo>
                  <a:lnTo>
                    <a:pt x="192884" y="309304"/>
                  </a:lnTo>
                  <a:close/>
                  <a:moveTo>
                    <a:pt x="69233" y="309304"/>
                  </a:moveTo>
                  <a:lnTo>
                    <a:pt x="69233" y="328744"/>
                  </a:lnTo>
                  <a:lnTo>
                    <a:pt x="121073" y="328744"/>
                  </a:lnTo>
                  <a:lnTo>
                    <a:pt x="121073" y="309304"/>
                  </a:lnTo>
                  <a:close/>
                  <a:moveTo>
                    <a:pt x="23432" y="291069"/>
                  </a:moveTo>
                  <a:lnTo>
                    <a:pt x="201204" y="291069"/>
                  </a:lnTo>
                  <a:cubicBezTo>
                    <a:pt x="208362" y="291069"/>
                    <a:pt x="214164" y="296871"/>
                    <a:pt x="214164" y="304029"/>
                  </a:cubicBezTo>
                  <a:lnTo>
                    <a:pt x="214164" y="419373"/>
                  </a:lnTo>
                  <a:cubicBezTo>
                    <a:pt x="133306" y="410712"/>
                    <a:pt x="61932" y="362700"/>
                    <a:pt x="23432" y="291069"/>
                  </a:cubicBezTo>
                  <a:close/>
                  <a:moveTo>
                    <a:pt x="282528" y="254625"/>
                  </a:moveTo>
                  <a:lnTo>
                    <a:pt x="473299" y="254625"/>
                  </a:lnTo>
                  <a:cubicBezTo>
                    <a:pt x="442522" y="343960"/>
                    <a:pt x="363385" y="407838"/>
                    <a:pt x="269568" y="419074"/>
                  </a:cubicBezTo>
                  <a:lnTo>
                    <a:pt x="269568" y="267585"/>
                  </a:lnTo>
                  <a:cubicBezTo>
                    <a:pt x="269568" y="260427"/>
                    <a:pt x="275370" y="254625"/>
                    <a:pt x="282528" y="254625"/>
                  </a:cubicBezTo>
                  <a:close/>
                  <a:moveTo>
                    <a:pt x="91174" y="245929"/>
                  </a:moveTo>
                  <a:lnTo>
                    <a:pt x="91174" y="265369"/>
                  </a:lnTo>
                  <a:lnTo>
                    <a:pt x="142988" y="265369"/>
                  </a:lnTo>
                  <a:lnTo>
                    <a:pt x="143014" y="245929"/>
                  </a:lnTo>
                  <a:close/>
                  <a:moveTo>
                    <a:pt x="19336" y="245929"/>
                  </a:moveTo>
                  <a:lnTo>
                    <a:pt x="19336" y="265369"/>
                  </a:lnTo>
                  <a:lnTo>
                    <a:pt x="71176" y="265369"/>
                  </a:lnTo>
                  <a:lnTo>
                    <a:pt x="71176" y="245929"/>
                  </a:lnTo>
                  <a:close/>
                  <a:moveTo>
                    <a:pt x="137000" y="133216"/>
                  </a:moveTo>
                  <a:cubicBezTo>
                    <a:pt x="129842" y="133216"/>
                    <a:pt x="124040" y="139018"/>
                    <a:pt x="124040" y="146176"/>
                  </a:cubicBezTo>
                  <a:lnTo>
                    <a:pt x="124040" y="174403"/>
                  </a:lnTo>
                  <a:lnTo>
                    <a:pt x="130701" y="174403"/>
                  </a:lnTo>
                  <a:lnTo>
                    <a:pt x="130701" y="146331"/>
                  </a:lnTo>
                  <a:cubicBezTo>
                    <a:pt x="130701" y="142703"/>
                    <a:pt x="133643" y="139761"/>
                    <a:pt x="137272" y="139761"/>
                  </a:cubicBezTo>
                  <a:lnTo>
                    <a:pt x="216445" y="139761"/>
                  </a:lnTo>
                  <a:cubicBezTo>
                    <a:pt x="220074" y="139761"/>
                    <a:pt x="223016" y="142703"/>
                    <a:pt x="223016" y="146331"/>
                  </a:cubicBezTo>
                  <a:lnTo>
                    <a:pt x="223093" y="205546"/>
                  </a:lnTo>
                  <a:lnTo>
                    <a:pt x="306037" y="205546"/>
                  </a:lnTo>
                  <a:lnTo>
                    <a:pt x="306037" y="146642"/>
                  </a:lnTo>
                  <a:cubicBezTo>
                    <a:pt x="306037" y="146639"/>
                    <a:pt x="306037" y="146633"/>
                    <a:pt x="306037" y="146630"/>
                  </a:cubicBezTo>
                  <a:cubicBezTo>
                    <a:pt x="306045" y="143001"/>
                    <a:pt x="308992" y="140064"/>
                    <a:pt x="312621" y="140072"/>
                  </a:cubicBezTo>
                  <a:lnTo>
                    <a:pt x="391755" y="140072"/>
                  </a:lnTo>
                  <a:cubicBezTo>
                    <a:pt x="395384" y="140072"/>
                    <a:pt x="398325" y="143014"/>
                    <a:pt x="398325" y="146642"/>
                  </a:cubicBezTo>
                  <a:lnTo>
                    <a:pt x="398325" y="174403"/>
                  </a:lnTo>
                  <a:lnTo>
                    <a:pt x="405596" y="174403"/>
                  </a:lnTo>
                  <a:lnTo>
                    <a:pt x="405609" y="146176"/>
                  </a:lnTo>
                  <a:cubicBezTo>
                    <a:pt x="405609" y="139018"/>
                    <a:pt x="399807" y="133216"/>
                    <a:pt x="392649" y="133216"/>
                  </a:cubicBezTo>
                  <a:lnTo>
                    <a:pt x="313450" y="133216"/>
                  </a:lnTo>
                  <a:cubicBezTo>
                    <a:pt x="306035" y="133399"/>
                    <a:pt x="299999" y="139237"/>
                    <a:pt x="299570" y="146642"/>
                  </a:cubicBezTo>
                  <a:lnTo>
                    <a:pt x="299570" y="199066"/>
                  </a:lnTo>
                  <a:lnTo>
                    <a:pt x="229586" y="199066"/>
                  </a:lnTo>
                  <a:lnTo>
                    <a:pt x="229508" y="146331"/>
                  </a:lnTo>
                  <a:cubicBezTo>
                    <a:pt x="229498" y="140525"/>
                    <a:pt x="225661" y="135422"/>
                    <a:pt x="220087" y="133799"/>
                  </a:cubicBezTo>
                  <a:cubicBezTo>
                    <a:pt x="218827" y="133412"/>
                    <a:pt x="217517" y="133216"/>
                    <a:pt x="216199" y="133216"/>
                  </a:cubicBezTo>
                  <a:close/>
                  <a:moveTo>
                    <a:pt x="53836" y="126749"/>
                  </a:moveTo>
                  <a:lnTo>
                    <a:pt x="66796" y="126749"/>
                  </a:lnTo>
                  <a:lnTo>
                    <a:pt x="66796" y="228096"/>
                  </a:lnTo>
                  <a:lnTo>
                    <a:pt x="151036" y="228096"/>
                  </a:lnTo>
                  <a:cubicBezTo>
                    <a:pt x="158194" y="228096"/>
                    <a:pt x="163996" y="233898"/>
                    <a:pt x="163996" y="241056"/>
                  </a:cubicBezTo>
                  <a:lnTo>
                    <a:pt x="164035" y="284809"/>
                  </a:lnTo>
                  <a:lnTo>
                    <a:pt x="20179" y="284809"/>
                  </a:lnTo>
                  <a:cubicBezTo>
                    <a:pt x="11145" y="266808"/>
                    <a:pt x="4367" y="247759"/>
                    <a:pt x="0" y="228096"/>
                  </a:cubicBezTo>
                  <a:lnTo>
                    <a:pt x="53836" y="228096"/>
                  </a:lnTo>
                  <a:close/>
                  <a:moveTo>
                    <a:pt x="213010" y="59538"/>
                  </a:moveTo>
                  <a:cubicBezTo>
                    <a:pt x="212600" y="59590"/>
                    <a:pt x="212193" y="59668"/>
                    <a:pt x="211792" y="59772"/>
                  </a:cubicBezTo>
                  <a:cubicBezTo>
                    <a:pt x="209472" y="60381"/>
                    <a:pt x="160004" y="73911"/>
                    <a:pt x="132918" y="127202"/>
                  </a:cubicBezTo>
                  <a:cubicBezTo>
                    <a:pt x="134259" y="126911"/>
                    <a:pt x="135628" y="126763"/>
                    <a:pt x="137000" y="126762"/>
                  </a:cubicBezTo>
                  <a:lnTo>
                    <a:pt x="155520" y="126762"/>
                  </a:lnTo>
                  <a:cubicBezTo>
                    <a:pt x="163801" y="113557"/>
                    <a:pt x="174658" y="102155"/>
                    <a:pt x="187440" y="93234"/>
                  </a:cubicBezTo>
                  <a:lnTo>
                    <a:pt x="187155" y="93779"/>
                  </a:lnTo>
                  <a:cubicBezTo>
                    <a:pt x="194018" y="81140"/>
                    <a:pt x="202732" y="69598"/>
                    <a:pt x="213010" y="59538"/>
                  </a:cubicBezTo>
                  <a:close/>
                  <a:moveTo>
                    <a:pt x="315978" y="59525"/>
                  </a:moveTo>
                  <a:cubicBezTo>
                    <a:pt x="326103" y="69444"/>
                    <a:pt x="334714" y="80797"/>
                    <a:pt x="341535" y="93221"/>
                  </a:cubicBezTo>
                  <a:cubicBezTo>
                    <a:pt x="354317" y="102137"/>
                    <a:pt x="365174" y="113535"/>
                    <a:pt x="373455" y="126736"/>
                  </a:cubicBezTo>
                  <a:lnTo>
                    <a:pt x="392636" y="126736"/>
                  </a:lnTo>
                  <a:cubicBezTo>
                    <a:pt x="393762" y="126741"/>
                    <a:pt x="394885" y="126845"/>
                    <a:pt x="395993" y="127047"/>
                  </a:cubicBezTo>
                  <a:cubicBezTo>
                    <a:pt x="368893" y="73885"/>
                    <a:pt x="319503" y="60381"/>
                    <a:pt x="317183" y="59759"/>
                  </a:cubicBezTo>
                  <a:cubicBezTo>
                    <a:pt x="316786" y="59656"/>
                    <a:pt x="316383" y="59578"/>
                    <a:pt x="315978" y="59525"/>
                  </a:cubicBezTo>
                  <a:close/>
                  <a:moveTo>
                    <a:pt x="299880" y="54284"/>
                  </a:moveTo>
                  <a:cubicBezTo>
                    <a:pt x="295437" y="51283"/>
                    <a:pt x="289404" y="52452"/>
                    <a:pt x="286403" y="56894"/>
                  </a:cubicBezTo>
                  <a:cubicBezTo>
                    <a:pt x="283416" y="61298"/>
                    <a:pt x="284519" y="67285"/>
                    <a:pt x="288878" y="70334"/>
                  </a:cubicBezTo>
                  <a:cubicBezTo>
                    <a:pt x="290330" y="71332"/>
                    <a:pt x="316276" y="89865"/>
                    <a:pt x="327758" y="126684"/>
                  </a:cubicBezTo>
                  <a:lnTo>
                    <a:pt x="348015" y="126684"/>
                  </a:lnTo>
                  <a:cubicBezTo>
                    <a:pt x="335521" y="79225"/>
                    <a:pt x="301670" y="55521"/>
                    <a:pt x="299907" y="54302"/>
                  </a:cubicBezTo>
                  <a:cubicBezTo>
                    <a:pt x="299898" y="54296"/>
                    <a:pt x="299889" y="54291"/>
                    <a:pt x="299880" y="54284"/>
                  </a:cubicBezTo>
                  <a:close/>
                  <a:moveTo>
                    <a:pt x="234537" y="52657"/>
                  </a:moveTo>
                  <a:cubicBezTo>
                    <a:pt x="232584" y="52657"/>
                    <a:pt x="230677" y="53249"/>
                    <a:pt x="229068" y="54354"/>
                  </a:cubicBezTo>
                  <a:cubicBezTo>
                    <a:pt x="227253" y="55573"/>
                    <a:pt x="193454" y="79276"/>
                    <a:pt x="180960" y="126801"/>
                  </a:cubicBezTo>
                  <a:lnTo>
                    <a:pt x="201178" y="126801"/>
                  </a:lnTo>
                  <a:cubicBezTo>
                    <a:pt x="212699" y="89981"/>
                    <a:pt x="238632" y="71449"/>
                    <a:pt x="240058" y="70451"/>
                  </a:cubicBezTo>
                  <a:cubicBezTo>
                    <a:pt x="242234" y="68984"/>
                    <a:pt x="243724" y="66699"/>
                    <a:pt x="244191" y="64117"/>
                  </a:cubicBezTo>
                  <a:cubicBezTo>
                    <a:pt x="245145" y="58833"/>
                    <a:pt x="241634" y="53779"/>
                    <a:pt x="236351" y="52825"/>
                  </a:cubicBezTo>
                  <a:cubicBezTo>
                    <a:pt x="235753" y="52719"/>
                    <a:pt x="235145" y="52662"/>
                    <a:pt x="234537" y="52657"/>
                  </a:cubicBezTo>
                  <a:close/>
                  <a:moveTo>
                    <a:pt x="257917" y="29316"/>
                  </a:moveTo>
                  <a:lnTo>
                    <a:pt x="256478" y="43390"/>
                  </a:lnTo>
                  <a:lnTo>
                    <a:pt x="254107" y="66459"/>
                  </a:lnTo>
                  <a:lnTo>
                    <a:pt x="274843" y="66459"/>
                  </a:lnTo>
                  <a:lnTo>
                    <a:pt x="272484" y="43377"/>
                  </a:lnTo>
                  <a:lnTo>
                    <a:pt x="271058" y="29316"/>
                  </a:lnTo>
                  <a:close/>
                  <a:moveTo>
                    <a:pt x="203252" y="19790"/>
                  </a:moveTo>
                  <a:lnTo>
                    <a:pt x="327279" y="19790"/>
                  </a:lnTo>
                  <a:lnTo>
                    <a:pt x="327279" y="56311"/>
                  </a:lnTo>
                  <a:cubicBezTo>
                    <a:pt x="362127" y="70101"/>
                    <a:pt x="390139" y="97065"/>
                    <a:pt x="405246" y="131363"/>
                  </a:cubicBezTo>
                  <a:cubicBezTo>
                    <a:pt x="409593" y="135054"/>
                    <a:pt x="412092" y="140474"/>
                    <a:pt x="412076" y="146176"/>
                  </a:cubicBezTo>
                  <a:lnTo>
                    <a:pt x="412076" y="174403"/>
                  </a:lnTo>
                  <a:lnTo>
                    <a:pt x="427006" y="174403"/>
                  </a:lnTo>
                  <a:cubicBezTo>
                    <a:pt x="434164" y="174403"/>
                    <a:pt x="439966" y="180205"/>
                    <a:pt x="439966" y="187363"/>
                  </a:cubicBezTo>
                  <a:lnTo>
                    <a:pt x="439966" y="248145"/>
                  </a:lnTo>
                  <a:lnTo>
                    <a:pt x="282528" y="248145"/>
                  </a:lnTo>
                  <a:cubicBezTo>
                    <a:pt x="271792" y="248145"/>
                    <a:pt x="263088" y="256849"/>
                    <a:pt x="263088" y="267585"/>
                  </a:cubicBezTo>
                  <a:lnTo>
                    <a:pt x="263088" y="419710"/>
                  </a:lnTo>
                  <a:cubicBezTo>
                    <a:pt x="255610" y="420397"/>
                    <a:pt x="248041" y="420772"/>
                    <a:pt x="240395" y="420772"/>
                  </a:cubicBezTo>
                  <a:cubicBezTo>
                    <a:pt x="233733" y="420763"/>
                    <a:pt x="227150" y="420500"/>
                    <a:pt x="220644" y="419982"/>
                  </a:cubicBezTo>
                  <a:lnTo>
                    <a:pt x="220644" y="304029"/>
                  </a:lnTo>
                  <a:cubicBezTo>
                    <a:pt x="220644" y="293293"/>
                    <a:pt x="211940" y="284589"/>
                    <a:pt x="201204" y="284589"/>
                  </a:cubicBezTo>
                  <a:lnTo>
                    <a:pt x="170411" y="284589"/>
                  </a:lnTo>
                  <a:lnTo>
                    <a:pt x="170411" y="241056"/>
                  </a:lnTo>
                  <a:cubicBezTo>
                    <a:pt x="170411" y="230320"/>
                    <a:pt x="161707" y="221616"/>
                    <a:pt x="150971" y="221616"/>
                  </a:cubicBezTo>
                  <a:lnTo>
                    <a:pt x="90344" y="221616"/>
                  </a:lnTo>
                  <a:lnTo>
                    <a:pt x="90344" y="187363"/>
                  </a:lnTo>
                  <a:cubicBezTo>
                    <a:pt x="90344" y="180205"/>
                    <a:pt x="96146" y="174403"/>
                    <a:pt x="103304" y="174403"/>
                  </a:cubicBezTo>
                  <a:lnTo>
                    <a:pt x="117560" y="174403"/>
                  </a:lnTo>
                  <a:lnTo>
                    <a:pt x="117560" y="146176"/>
                  </a:lnTo>
                  <a:cubicBezTo>
                    <a:pt x="117564" y="141002"/>
                    <a:pt x="119631" y="136045"/>
                    <a:pt x="123301" y="132399"/>
                  </a:cubicBezTo>
                  <a:cubicBezTo>
                    <a:pt x="138536" y="97125"/>
                    <a:pt x="167363" y="69493"/>
                    <a:pt x="203252" y="55767"/>
                  </a:cubicBezTo>
                  <a:close/>
                  <a:moveTo>
                    <a:pt x="185445" y="0"/>
                  </a:moveTo>
                  <a:lnTo>
                    <a:pt x="342909" y="0"/>
                  </a:lnTo>
                  <a:lnTo>
                    <a:pt x="342909" y="12960"/>
                  </a:lnTo>
                  <a:lnTo>
                    <a:pt x="185445" y="12960"/>
                  </a:lnTo>
                  <a:close/>
                </a:path>
              </a:pathLst>
            </a:custGeom>
            <a:solidFill>
              <a:srgbClr val="025EA1"/>
            </a:solidFill>
            <a:ln w="129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chemeClr val="dk1"/>
                </a:solidFill>
                <a:uFillTx/>
                <a:latin typeface="Arial"/>
              </a:endParaRPr>
            </a:p>
          </p:txBody>
        </p:sp>
      </p:grpSp>
      <p:grpSp>
        <p:nvGrpSpPr>
          <p:cNvPr id="95" name="Группа 17"/>
          <p:cNvGrpSpPr/>
          <p:nvPr/>
        </p:nvGrpSpPr>
        <p:grpSpPr>
          <a:xfrm>
            <a:off x="4500000" y="720000"/>
            <a:ext cx="719640" cy="640800"/>
            <a:chOff x="4500000" y="720000"/>
            <a:chExt cx="719640" cy="640800"/>
          </a:xfrm>
        </p:grpSpPr>
        <p:pic>
          <p:nvPicPr>
            <p:cNvPr id="96" name="Рисунок 10"/>
            <p:cNvPicPr/>
            <p:nvPr/>
          </p:nvPicPr>
          <p:blipFill>
            <a:blip r:embed="rId10"/>
            <a:stretch/>
          </p:blipFill>
          <p:spPr>
            <a:xfrm>
              <a:off x="4500000" y="720000"/>
              <a:ext cx="719640" cy="640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7" name="Полилиния 2"/>
            <p:cNvSpPr/>
            <p:nvPr/>
          </p:nvSpPr>
          <p:spPr>
            <a:xfrm>
              <a:off x="4649760" y="821160"/>
              <a:ext cx="401760" cy="429840"/>
            </a:xfrm>
            <a:custGeom>
              <a:avLst/>
              <a:gdLst>
                <a:gd name="textAreaLeft" fmla="*/ 0 w 401760"/>
                <a:gd name="textAreaRight" fmla="*/ 402480 w 401760"/>
                <a:gd name="textAreaTop" fmla="*/ 0 h 429840"/>
                <a:gd name="textAreaBottom" fmla="*/ 430560 h 429840"/>
              </a:gdLst>
              <a:ahLst/>
              <a:cxnLst/>
              <a:rect l="textAreaLeft" t="textAreaTop" r="textAreaRight" b="textAreaBottom"/>
              <a:pathLst>
                <a:path w="402480" h="483079">
                  <a:moveTo>
                    <a:pt x="0" y="364947"/>
                  </a:moveTo>
                  <a:lnTo>
                    <a:pt x="60153" y="364947"/>
                  </a:lnTo>
                  <a:cubicBezTo>
                    <a:pt x="63860" y="364955"/>
                    <a:pt x="66862" y="367975"/>
                    <a:pt x="66870" y="371704"/>
                  </a:cubicBezTo>
                  <a:lnTo>
                    <a:pt x="66870" y="439275"/>
                  </a:lnTo>
                  <a:lnTo>
                    <a:pt x="65075" y="437985"/>
                  </a:lnTo>
                  <a:lnTo>
                    <a:pt x="62730" y="436193"/>
                  </a:lnTo>
                  <a:lnTo>
                    <a:pt x="62397" y="435922"/>
                  </a:lnTo>
                  <a:lnTo>
                    <a:pt x="62256" y="435819"/>
                  </a:lnTo>
                  <a:lnTo>
                    <a:pt x="60974" y="434813"/>
                  </a:lnTo>
                  <a:lnTo>
                    <a:pt x="60474" y="434517"/>
                  </a:lnTo>
                  <a:lnTo>
                    <a:pt x="60384" y="434439"/>
                  </a:lnTo>
                  <a:lnTo>
                    <a:pt x="59102" y="433395"/>
                  </a:lnTo>
                  <a:lnTo>
                    <a:pt x="58564" y="432969"/>
                  </a:lnTo>
                  <a:cubicBezTo>
                    <a:pt x="58103" y="432595"/>
                    <a:pt x="57628" y="432208"/>
                    <a:pt x="57180" y="431821"/>
                  </a:cubicBezTo>
                  <a:lnTo>
                    <a:pt x="56821" y="431538"/>
                  </a:lnTo>
                  <a:lnTo>
                    <a:pt x="56308" y="431112"/>
                  </a:lnTo>
                  <a:lnTo>
                    <a:pt x="55821" y="430725"/>
                  </a:lnTo>
                  <a:lnTo>
                    <a:pt x="55731" y="430635"/>
                  </a:lnTo>
                  <a:lnTo>
                    <a:pt x="53898" y="429101"/>
                  </a:lnTo>
                  <a:lnTo>
                    <a:pt x="53629" y="428881"/>
                  </a:lnTo>
                  <a:cubicBezTo>
                    <a:pt x="53078" y="428417"/>
                    <a:pt x="52540" y="427940"/>
                    <a:pt x="52001" y="427463"/>
                  </a:cubicBezTo>
                  <a:lnTo>
                    <a:pt x="51361" y="426921"/>
                  </a:lnTo>
                  <a:lnTo>
                    <a:pt x="51284" y="426857"/>
                  </a:lnTo>
                  <a:lnTo>
                    <a:pt x="50643" y="426289"/>
                  </a:lnTo>
                  <a:lnTo>
                    <a:pt x="50476" y="426135"/>
                  </a:lnTo>
                  <a:lnTo>
                    <a:pt x="48964" y="424845"/>
                  </a:lnTo>
                  <a:lnTo>
                    <a:pt x="47682" y="423659"/>
                  </a:lnTo>
                  <a:lnTo>
                    <a:pt x="45913" y="422047"/>
                  </a:lnTo>
                  <a:lnTo>
                    <a:pt x="45823" y="421957"/>
                  </a:lnTo>
                  <a:lnTo>
                    <a:pt x="45823" y="421892"/>
                  </a:lnTo>
                  <a:cubicBezTo>
                    <a:pt x="44926" y="421080"/>
                    <a:pt x="44042" y="420242"/>
                    <a:pt x="43170" y="419416"/>
                  </a:cubicBezTo>
                  <a:lnTo>
                    <a:pt x="42132" y="418423"/>
                  </a:lnTo>
                  <a:lnTo>
                    <a:pt x="40491" y="416837"/>
                  </a:lnTo>
                  <a:lnTo>
                    <a:pt x="40491" y="416773"/>
                  </a:lnTo>
                  <a:cubicBezTo>
                    <a:pt x="39107" y="415406"/>
                    <a:pt x="37739" y="414030"/>
                    <a:pt x="36389" y="412646"/>
                  </a:cubicBezTo>
                  <a:cubicBezTo>
                    <a:pt x="35364" y="411589"/>
                    <a:pt x="34351" y="410532"/>
                    <a:pt x="33352" y="409461"/>
                  </a:cubicBezTo>
                  <a:cubicBezTo>
                    <a:pt x="31403" y="407372"/>
                    <a:pt x="29490" y="405257"/>
                    <a:pt x="27609" y="403117"/>
                  </a:cubicBezTo>
                  <a:lnTo>
                    <a:pt x="27174" y="402614"/>
                  </a:lnTo>
                  <a:lnTo>
                    <a:pt x="26456" y="401801"/>
                  </a:lnTo>
                  <a:lnTo>
                    <a:pt x="25366" y="400512"/>
                  </a:lnTo>
                  <a:lnTo>
                    <a:pt x="24251" y="399222"/>
                  </a:lnTo>
                  <a:lnTo>
                    <a:pt x="23790" y="398681"/>
                  </a:lnTo>
                  <a:lnTo>
                    <a:pt x="22726" y="397391"/>
                  </a:lnTo>
                  <a:cubicBezTo>
                    <a:pt x="22559" y="397198"/>
                    <a:pt x="22380" y="396992"/>
                    <a:pt x="22226" y="396785"/>
                  </a:cubicBezTo>
                  <a:lnTo>
                    <a:pt x="21393" y="395767"/>
                  </a:lnTo>
                  <a:cubicBezTo>
                    <a:pt x="20239" y="394348"/>
                    <a:pt x="19098" y="392917"/>
                    <a:pt x="17983" y="391472"/>
                  </a:cubicBezTo>
                  <a:cubicBezTo>
                    <a:pt x="17368" y="390647"/>
                    <a:pt x="16637" y="389693"/>
                    <a:pt x="16086" y="388984"/>
                  </a:cubicBezTo>
                  <a:cubicBezTo>
                    <a:pt x="15535" y="388274"/>
                    <a:pt x="14997" y="387552"/>
                    <a:pt x="14471" y="386830"/>
                  </a:cubicBezTo>
                  <a:cubicBezTo>
                    <a:pt x="13689" y="385786"/>
                    <a:pt x="12920" y="384715"/>
                    <a:pt x="12164" y="383645"/>
                  </a:cubicBezTo>
                  <a:lnTo>
                    <a:pt x="11920" y="383310"/>
                  </a:lnTo>
                  <a:lnTo>
                    <a:pt x="10523" y="381350"/>
                  </a:lnTo>
                  <a:lnTo>
                    <a:pt x="8613" y="378564"/>
                  </a:lnTo>
                  <a:cubicBezTo>
                    <a:pt x="8062" y="377662"/>
                    <a:pt x="7383" y="376746"/>
                    <a:pt x="6781" y="375818"/>
                  </a:cubicBezTo>
                  <a:cubicBezTo>
                    <a:pt x="6524" y="375444"/>
                    <a:pt x="6268" y="375044"/>
                    <a:pt x="6012" y="374657"/>
                  </a:cubicBezTo>
                  <a:cubicBezTo>
                    <a:pt x="5114" y="373290"/>
                    <a:pt x="4243" y="371910"/>
                    <a:pt x="3371" y="370518"/>
                  </a:cubicBezTo>
                  <a:lnTo>
                    <a:pt x="2551" y="369228"/>
                  </a:lnTo>
                  <a:cubicBezTo>
                    <a:pt x="2499" y="369164"/>
                    <a:pt x="2410" y="369086"/>
                    <a:pt x="2410" y="369009"/>
                  </a:cubicBezTo>
                  <a:lnTo>
                    <a:pt x="2294" y="368816"/>
                  </a:lnTo>
                  <a:cubicBezTo>
                    <a:pt x="1512" y="367526"/>
                    <a:pt x="756" y="366237"/>
                    <a:pt x="0" y="364947"/>
                  </a:cubicBezTo>
                  <a:close/>
                  <a:moveTo>
                    <a:pt x="118713" y="362462"/>
                  </a:moveTo>
                  <a:cubicBezTo>
                    <a:pt x="129953" y="362138"/>
                    <a:pt x="141243" y="363598"/>
                    <a:pt x="152159" y="366855"/>
                  </a:cubicBezTo>
                  <a:cubicBezTo>
                    <a:pt x="163622" y="370272"/>
                    <a:pt x="175516" y="372010"/>
                    <a:pt x="187472" y="372013"/>
                  </a:cubicBezTo>
                  <a:cubicBezTo>
                    <a:pt x="189484" y="372013"/>
                    <a:pt x="191381" y="371961"/>
                    <a:pt x="193330" y="371871"/>
                  </a:cubicBezTo>
                  <a:lnTo>
                    <a:pt x="264430" y="368492"/>
                  </a:lnTo>
                  <a:lnTo>
                    <a:pt x="265327" y="368492"/>
                  </a:lnTo>
                  <a:cubicBezTo>
                    <a:pt x="274936" y="368478"/>
                    <a:pt x="283001" y="375773"/>
                    <a:pt x="284005" y="385388"/>
                  </a:cubicBezTo>
                  <a:cubicBezTo>
                    <a:pt x="285087" y="395750"/>
                    <a:pt x="277614" y="405032"/>
                    <a:pt x="267313" y="406121"/>
                  </a:cubicBezTo>
                  <a:lnTo>
                    <a:pt x="192356" y="414180"/>
                  </a:lnTo>
                  <a:cubicBezTo>
                    <a:pt x="188760" y="414568"/>
                    <a:pt x="186035" y="417622"/>
                    <a:pt x="186036" y="421259"/>
                  </a:cubicBezTo>
                  <a:cubicBezTo>
                    <a:pt x="186030" y="421372"/>
                    <a:pt x="186030" y="421483"/>
                    <a:pt x="186036" y="421595"/>
                  </a:cubicBezTo>
                  <a:cubicBezTo>
                    <a:pt x="186259" y="425345"/>
                    <a:pt x="189340" y="428273"/>
                    <a:pt x="193073" y="428287"/>
                  </a:cubicBezTo>
                  <a:lnTo>
                    <a:pt x="193778" y="428287"/>
                  </a:lnTo>
                  <a:lnTo>
                    <a:pt x="258918" y="421840"/>
                  </a:lnTo>
                  <a:cubicBezTo>
                    <a:pt x="273926" y="420356"/>
                    <a:pt x="288461" y="415730"/>
                    <a:pt x="301588" y="408261"/>
                  </a:cubicBezTo>
                  <a:lnTo>
                    <a:pt x="371970" y="368286"/>
                  </a:lnTo>
                  <a:cubicBezTo>
                    <a:pt x="381674" y="362942"/>
                    <a:pt x="393841" y="366258"/>
                    <a:pt x="399536" y="375799"/>
                  </a:cubicBezTo>
                  <a:cubicBezTo>
                    <a:pt x="405396" y="385616"/>
                    <a:pt x="402236" y="398355"/>
                    <a:pt x="392478" y="404251"/>
                  </a:cubicBezTo>
                  <a:lnTo>
                    <a:pt x="281785" y="469062"/>
                  </a:lnTo>
                  <a:cubicBezTo>
                    <a:pt x="266100" y="478242"/>
                    <a:pt x="248277" y="483079"/>
                    <a:pt x="230129" y="483079"/>
                  </a:cubicBezTo>
                  <a:cubicBezTo>
                    <a:pt x="228450" y="483079"/>
                    <a:pt x="226771" y="483040"/>
                    <a:pt x="225092" y="482950"/>
                  </a:cubicBezTo>
                  <a:lnTo>
                    <a:pt x="148622" y="479172"/>
                  </a:lnTo>
                  <a:lnTo>
                    <a:pt x="148519" y="479172"/>
                  </a:lnTo>
                  <a:lnTo>
                    <a:pt x="148468" y="479030"/>
                  </a:lnTo>
                  <a:lnTo>
                    <a:pt x="147019" y="478630"/>
                  </a:lnTo>
                  <a:lnTo>
                    <a:pt x="146801" y="478630"/>
                  </a:lnTo>
                  <a:lnTo>
                    <a:pt x="144174" y="477869"/>
                  </a:lnTo>
                  <a:lnTo>
                    <a:pt x="143712" y="477728"/>
                  </a:lnTo>
                  <a:lnTo>
                    <a:pt x="141559" y="477083"/>
                  </a:lnTo>
                  <a:lnTo>
                    <a:pt x="141341" y="477083"/>
                  </a:lnTo>
                  <a:lnTo>
                    <a:pt x="140521" y="476825"/>
                  </a:lnTo>
                  <a:lnTo>
                    <a:pt x="139880" y="476619"/>
                  </a:lnTo>
                  <a:lnTo>
                    <a:pt x="138380" y="476154"/>
                  </a:lnTo>
                  <a:lnTo>
                    <a:pt x="136996" y="475703"/>
                  </a:lnTo>
                  <a:lnTo>
                    <a:pt x="136214" y="475445"/>
                  </a:lnTo>
                  <a:lnTo>
                    <a:pt x="135881" y="475329"/>
                  </a:lnTo>
                  <a:cubicBezTo>
                    <a:pt x="135214" y="475123"/>
                    <a:pt x="134586" y="474891"/>
                    <a:pt x="133933" y="474671"/>
                  </a:cubicBezTo>
                  <a:lnTo>
                    <a:pt x="132651" y="474233"/>
                  </a:lnTo>
                  <a:lnTo>
                    <a:pt x="131215" y="473730"/>
                  </a:lnTo>
                  <a:cubicBezTo>
                    <a:pt x="129459" y="473060"/>
                    <a:pt x="127703" y="472441"/>
                    <a:pt x="125947" y="471770"/>
                  </a:cubicBezTo>
                  <a:lnTo>
                    <a:pt x="125140" y="471461"/>
                  </a:lnTo>
                  <a:cubicBezTo>
                    <a:pt x="123576" y="470880"/>
                    <a:pt x="122012" y="470235"/>
                    <a:pt x="120461" y="469591"/>
                  </a:cubicBezTo>
                  <a:lnTo>
                    <a:pt x="119577" y="469243"/>
                  </a:lnTo>
                  <a:lnTo>
                    <a:pt x="116321" y="467863"/>
                  </a:lnTo>
                  <a:lnTo>
                    <a:pt x="113001" y="466406"/>
                  </a:lnTo>
                  <a:lnTo>
                    <a:pt x="108733" y="464433"/>
                  </a:lnTo>
                  <a:lnTo>
                    <a:pt x="107259" y="463736"/>
                  </a:lnTo>
                  <a:cubicBezTo>
                    <a:pt x="105426" y="462846"/>
                    <a:pt x="103593" y="461944"/>
                    <a:pt x="101786" y="461015"/>
                  </a:cubicBezTo>
                  <a:cubicBezTo>
                    <a:pt x="100735" y="460487"/>
                    <a:pt x="99696" y="459945"/>
                    <a:pt x="98658" y="459391"/>
                  </a:cubicBezTo>
                  <a:lnTo>
                    <a:pt x="98184" y="459133"/>
                  </a:lnTo>
                  <a:cubicBezTo>
                    <a:pt x="96646" y="458256"/>
                    <a:pt x="95108" y="457405"/>
                    <a:pt x="93570" y="456554"/>
                  </a:cubicBezTo>
                  <a:lnTo>
                    <a:pt x="92890" y="456167"/>
                  </a:lnTo>
                  <a:lnTo>
                    <a:pt x="92275" y="455819"/>
                  </a:lnTo>
                  <a:lnTo>
                    <a:pt x="91839" y="455574"/>
                  </a:lnTo>
                  <a:lnTo>
                    <a:pt x="90468" y="454787"/>
                  </a:lnTo>
                  <a:lnTo>
                    <a:pt x="89750" y="454361"/>
                  </a:lnTo>
                  <a:lnTo>
                    <a:pt x="89673" y="454361"/>
                  </a:lnTo>
                  <a:lnTo>
                    <a:pt x="86469" y="452453"/>
                  </a:lnTo>
                  <a:lnTo>
                    <a:pt x="86340" y="452376"/>
                  </a:lnTo>
                  <a:cubicBezTo>
                    <a:pt x="84879" y="451499"/>
                    <a:pt x="83444" y="450609"/>
                    <a:pt x="82021" y="449693"/>
                  </a:cubicBezTo>
                  <a:lnTo>
                    <a:pt x="81675" y="449487"/>
                  </a:lnTo>
                  <a:lnTo>
                    <a:pt x="80470" y="448713"/>
                  </a:lnTo>
                  <a:lnTo>
                    <a:pt x="78880" y="447682"/>
                  </a:lnTo>
                  <a:lnTo>
                    <a:pt x="78637" y="447527"/>
                  </a:lnTo>
                  <a:lnTo>
                    <a:pt x="77765" y="446947"/>
                  </a:lnTo>
                  <a:lnTo>
                    <a:pt x="77291" y="446637"/>
                  </a:lnTo>
                  <a:lnTo>
                    <a:pt x="76945" y="446405"/>
                  </a:lnTo>
                  <a:lnTo>
                    <a:pt x="76945" y="371897"/>
                  </a:lnTo>
                  <a:lnTo>
                    <a:pt x="85571" y="368776"/>
                  </a:lnTo>
                  <a:cubicBezTo>
                    <a:pt x="96284" y="364895"/>
                    <a:pt x="107473" y="362786"/>
                    <a:pt x="118713" y="362462"/>
                  </a:cubicBezTo>
                  <a:close/>
                  <a:moveTo>
                    <a:pt x="353425" y="354062"/>
                  </a:moveTo>
                  <a:cubicBezTo>
                    <a:pt x="358251" y="355359"/>
                    <a:pt x="362611" y="358413"/>
                    <a:pt x="365485" y="362948"/>
                  </a:cubicBezTo>
                  <a:lnTo>
                    <a:pt x="296628" y="402136"/>
                  </a:lnTo>
                  <a:lnTo>
                    <a:pt x="296577" y="402136"/>
                  </a:lnTo>
                  <a:cubicBezTo>
                    <a:pt x="295918" y="402506"/>
                    <a:pt x="295135" y="402580"/>
                    <a:pt x="294418" y="402338"/>
                  </a:cubicBezTo>
                  <a:cubicBezTo>
                    <a:pt x="293016" y="401864"/>
                    <a:pt x="292261" y="400336"/>
                    <a:pt x="292731" y="398925"/>
                  </a:cubicBezTo>
                  <a:lnTo>
                    <a:pt x="293039" y="397945"/>
                  </a:lnTo>
                  <a:cubicBezTo>
                    <a:pt x="294778" y="391864"/>
                    <a:pt x="294504" y="385378"/>
                    <a:pt x="292257" y="379467"/>
                  </a:cubicBezTo>
                  <a:lnTo>
                    <a:pt x="334120" y="357996"/>
                  </a:lnTo>
                  <a:lnTo>
                    <a:pt x="338567" y="355714"/>
                  </a:lnTo>
                  <a:cubicBezTo>
                    <a:pt x="343307" y="353225"/>
                    <a:pt x="348599" y="352765"/>
                    <a:pt x="353425" y="354062"/>
                  </a:cubicBezTo>
                  <a:close/>
                  <a:moveTo>
                    <a:pt x="320434" y="342717"/>
                  </a:moveTo>
                  <a:cubicBezTo>
                    <a:pt x="324914" y="344008"/>
                    <a:pt x="328962" y="346819"/>
                    <a:pt x="331761" y="350917"/>
                  </a:cubicBezTo>
                  <a:lnTo>
                    <a:pt x="290014" y="372336"/>
                  </a:lnTo>
                  <a:cubicBezTo>
                    <a:pt x="286053" y="365671"/>
                    <a:pt x="279580" y="360903"/>
                    <a:pt x="272069" y="359118"/>
                  </a:cubicBezTo>
                  <a:lnTo>
                    <a:pt x="306510" y="343644"/>
                  </a:lnTo>
                  <a:cubicBezTo>
                    <a:pt x="311041" y="341658"/>
                    <a:pt x="315954" y="341427"/>
                    <a:pt x="320434" y="342717"/>
                  </a:cubicBezTo>
                  <a:close/>
                  <a:moveTo>
                    <a:pt x="138406" y="158134"/>
                  </a:moveTo>
                  <a:lnTo>
                    <a:pt x="138406" y="190772"/>
                  </a:lnTo>
                  <a:lnTo>
                    <a:pt x="144815" y="190772"/>
                  </a:lnTo>
                  <a:lnTo>
                    <a:pt x="144815" y="164581"/>
                  </a:lnTo>
                  <a:lnTo>
                    <a:pt x="185204" y="164581"/>
                  </a:lnTo>
                  <a:lnTo>
                    <a:pt x="185204" y="196020"/>
                  </a:lnTo>
                  <a:lnTo>
                    <a:pt x="191612" y="196020"/>
                  </a:lnTo>
                  <a:lnTo>
                    <a:pt x="229168" y="196020"/>
                  </a:lnTo>
                  <a:lnTo>
                    <a:pt x="235577" y="196020"/>
                  </a:lnTo>
                  <a:lnTo>
                    <a:pt x="235577" y="164581"/>
                  </a:lnTo>
                  <a:lnTo>
                    <a:pt x="275978" y="164581"/>
                  </a:lnTo>
                  <a:lnTo>
                    <a:pt x="275978" y="190772"/>
                  </a:lnTo>
                  <a:lnTo>
                    <a:pt x="282387" y="190772"/>
                  </a:lnTo>
                  <a:lnTo>
                    <a:pt x="282298" y="158134"/>
                  </a:lnTo>
                  <a:lnTo>
                    <a:pt x="229091" y="158134"/>
                  </a:lnTo>
                  <a:lnTo>
                    <a:pt x="229091" y="184556"/>
                  </a:lnTo>
                  <a:lnTo>
                    <a:pt x="229091" y="189546"/>
                  </a:lnTo>
                  <a:lnTo>
                    <a:pt x="191612" y="189546"/>
                  </a:lnTo>
                  <a:lnTo>
                    <a:pt x="191612" y="184556"/>
                  </a:lnTo>
                  <a:lnTo>
                    <a:pt x="191612" y="158134"/>
                  </a:lnTo>
                  <a:close/>
                  <a:moveTo>
                    <a:pt x="242127" y="122427"/>
                  </a:moveTo>
                  <a:cubicBezTo>
                    <a:pt x="245789" y="126609"/>
                    <a:pt x="248983" y="131185"/>
                    <a:pt x="251650" y="136070"/>
                  </a:cubicBezTo>
                  <a:cubicBezTo>
                    <a:pt x="251574" y="135915"/>
                    <a:pt x="251484" y="135748"/>
                    <a:pt x="251407" y="135580"/>
                  </a:cubicBezTo>
                  <a:cubicBezTo>
                    <a:pt x="257221" y="139737"/>
                    <a:pt x="262266" y="144888"/>
                    <a:pt x="266314" y="150796"/>
                  </a:cubicBezTo>
                  <a:lnTo>
                    <a:pt x="274440" y="150796"/>
                  </a:lnTo>
                  <a:cubicBezTo>
                    <a:pt x="274774" y="151338"/>
                    <a:pt x="275107" y="151867"/>
                    <a:pt x="275414" y="152434"/>
                  </a:cubicBezTo>
                  <a:cubicBezTo>
                    <a:pt x="275107" y="151880"/>
                    <a:pt x="274786" y="151325"/>
                    <a:pt x="274479" y="150796"/>
                  </a:cubicBezTo>
                  <a:cubicBezTo>
                    <a:pt x="267075" y="138247"/>
                    <a:pt x="255866" y="128417"/>
                    <a:pt x="242499" y="122749"/>
                  </a:cubicBezTo>
                  <a:close/>
                  <a:moveTo>
                    <a:pt x="178718" y="122375"/>
                  </a:moveTo>
                  <a:lnTo>
                    <a:pt x="178346" y="122788"/>
                  </a:lnTo>
                  <a:cubicBezTo>
                    <a:pt x="164961" y="128434"/>
                    <a:pt x="153728" y="138251"/>
                    <a:pt x="146302" y="150796"/>
                  </a:cubicBezTo>
                  <a:lnTo>
                    <a:pt x="154454" y="150796"/>
                  </a:lnTo>
                  <a:cubicBezTo>
                    <a:pt x="158529" y="144880"/>
                    <a:pt x="163604" y="139730"/>
                    <a:pt x="169451" y="135580"/>
                  </a:cubicBezTo>
                  <a:cubicBezTo>
                    <a:pt x="169374" y="135748"/>
                    <a:pt x="169284" y="135915"/>
                    <a:pt x="169207" y="136070"/>
                  </a:cubicBezTo>
                  <a:cubicBezTo>
                    <a:pt x="171868" y="131167"/>
                    <a:pt x="175057" y="126575"/>
                    <a:pt x="178718" y="122375"/>
                  </a:cubicBezTo>
                  <a:close/>
                  <a:moveTo>
                    <a:pt x="225528" y="117437"/>
                  </a:moveTo>
                  <a:cubicBezTo>
                    <a:pt x="224635" y="117603"/>
                    <a:pt x="223844" y="118123"/>
                    <a:pt x="223336" y="118881"/>
                  </a:cubicBezTo>
                  <a:cubicBezTo>
                    <a:pt x="223317" y="118908"/>
                    <a:pt x="223299" y="118934"/>
                    <a:pt x="223281" y="118961"/>
                  </a:cubicBezTo>
                  <a:cubicBezTo>
                    <a:pt x="222239" y="120539"/>
                    <a:pt x="222666" y="122668"/>
                    <a:pt x="224233" y="123716"/>
                  </a:cubicBezTo>
                  <a:cubicBezTo>
                    <a:pt x="233187" y="130682"/>
                    <a:pt x="239974" y="140078"/>
                    <a:pt x="243793" y="150796"/>
                  </a:cubicBezTo>
                  <a:lnTo>
                    <a:pt x="251022" y="150796"/>
                  </a:lnTo>
                  <a:cubicBezTo>
                    <a:pt x="246913" y="137757"/>
                    <a:pt x="238899" y="126312"/>
                    <a:pt x="228079" y="118030"/>
                  </a:cubicBezTo>
                  <a:cubicBezTo>
                    <a:pt x="227519" y="117638"/>
                    <a:pt x="226851" y="117430"/>
                    <a:pt x="226169" y="117437"/>
                  </a:cubicBezTo>
                  <a:cubicBezTo>
                    <a:pt x="225956" y="117417"/>
                    <a:pt x="225741" y="117417"/>
                    <a:pt x="225528" y="117437"/>
                  </a:cubicBezTo>
                  <a:close/>
                  <a:moveTo>
                    <a:pt x="194586" y="117411"/>
                  </a:moveTo>
                  <a:lnTo>
                    <a:pt x="192686" y="118001"/>
                  </a:lnTo>
                  <a:lnTo>
                    <a:pt x="192702" y="117978"/>
                  </a:lnTo>
                  <a:lnTo>
                    <a:pt x="192676" y="118004"/>
                  </a:lnTo>
                  <a:lnTo>
                    <a:pt x="192686" y="118001"/>
                  </a:lnTo>
                  <a:lnTo>
                    <a:pt x="169758" y="150796"/>
                  </a:lnTo>
                  <a:lnTo>
                    <a:pt x="176987" y="150796"/>
                  </a:lnTo>
                  <a:cubicBezTo>
                    <a:pt x="180781" y="140050"/>
                    <a:pt x="187556" y="130622"/>
                    <a:pt x="196509" y="123626"/>
                  </a:cubicBezTo>
                  <a:cubicBezTo>
                    <a:pt x="197246" y="123116"/>
                    <a:pt x="197756" y="122335"/>
                    <a:pt x="197928" y="121451"/>
                  </a:cubicBezTo>
                  <a:cubicBezTo>
                    <a:pt x="198290" y="119585"/>
                    <a:pt x="197082" y="117776"/>
                    <a:pt x="195227" y="117411"/>
                  </a:cubicBezTo>
                  <a:cubicBezTo>
                    <a:pt x="195014" y="117391"/>
                    <a:pt x="194799" y="117391"/>
                    <a:pt x="194586" y="117411"/>
                  </a:cubicBezTo>
                  <a:close/>
                  <a:moveTo>
                    <a:pt x="206545" y="103819"/>
                  </a:moveTo>
                  <a:lnTo>
                    <a:pt x="204635" y="122917"/>
                  </a:lnTo>
                  <a:lnTo>
                    <a:pt x="216171" y="122917"/>
                  </a:lnTo>
                  <a:lnTo>
                    <a:pt x="214236" y="103819"/>
                  </a:lnTo>
                  <a:close/>
                  <a:moveTo>
                    <a:pt x="178628" y="98919"/>
                  </a:moveTo>
                  <a:lnTo>
                    <a:pt x="242088" y="98919"/>
                  </a:lnTo>
                  <a:lnTo>
                    <a:pt x="242088" y="115760"/>
                  </a:lnTo>
                  <a:cubicBezTo>
                    <a:pt x="259151" y="122150"/>
                    <a:pt x="273289" y="134617"/>
                    <a:pt x="281823" y="150796"/>
                  </a:cubicBezTo>
                  <a:lnTo>
                    <a:pt x="289040" y="150796"/>
                  </a:lnTo>
                  <a:lnTo>
                    <a:pt x="289040" y="190772"/>
                  </a:lnTo>
                  <a:lnTo>
                    <a:pt x="306959" y="190810"/>
                  </a:lnTo>
                  <a:cubicBezTo>
                    <a:pt x="303260" y="203398"/>
                    <a:pt x="297165" y="215145"/>
                    <a:pt x="289014" y="225395"/>
                  </a:cubicBezTo>
                  <a:lnTo>
                    <a:pt x="287476" y="227278"/>
                  </a:lnTo>
                  <a:cubicBezTo>
                    <a:pt x="268381" y="250264"/>
                    <a:pt x="240166" y="263583"/>
                    <a:pt x="210390" y="263668"/>
                  </a:cubicBezTo>
                  <a:cubicBezTo>
                    <a:pt x="180578" y="263600"/>
                    <a:pt x="152322" y="250262"/>
                    <a:pt x="133215" y="227239"/>
                  </a:cubicBezTo>
                  <a:lnTo>
                    <a:pt x="131677" y="225356"/>
                  </a:lnTo>
                  <a:cubicBezTo>
                    <a:pt x="123526" y="215106"/>
                    <a:pt x="117431" y="203360"/>
                    <a:pt x="113732" y="190772"/>
                  </a:cubicBezTo>
                  <a:lnTo>
                    <a:pt x="131677" y="190772"/>
                  </a:lnTo>
                  <a:lnTo>
                    <a:pt x="131677" y="150796"/>
                  </a:lnTo>
                  <a:lnTo>
                    <a:pt x="138893" y="150796"/>
                  </a:lnTo>
                  <a:cubicBezTo>
                    <a:pt x="147427" y="134617"/>
                    <a:pt x="161565" y="122150"/>
                    <a:pt x="178628" y="115760"/>
                  </a:cubicBezTo>
                  <a:close/>
                  <a:moveTo>
                    <a:pt x="168835" y="79305"/>
                  </a:moveTo>
                  <a:lnTo>
                    <a:pt x="249305" y="79305"/>
                  </a:lnTo>
                  <a:lnTo>
                    <a:pt x="249305" y="92200"/>
                  </a:lnTo>
                  <a:lnTo>
                    <a:pt x="168835" y="92200"/>
                  </a:lnTo>
                  <a:close/>
                  <a:moveTo>
                    <a:pt x="192890" y="49314"/>
                  </a:moveTo>
                  <a:cubicBezTo>
                    <a:pt x="131263" y="59001"/>
                    <a:pt x="89112" y="117113"/>
                    <a:pt x="98741" y="179112"/>
                  </a:cubicBezTo>
                  <a:cubicBezTo>
                    <a:pt x="108370" y="241109"/>
                    <a:pt x="166131" y="283516"/>
                    <a:pt x="227758" y="273830"/>
                  </a:cubicBezTo>
                  <a:cubicBezTo>
                    <a:pt x="227856" y="273814"/>
                    <a:pt x="227956" y="273799"/>
                    <a:pt x="228055" y="273783"/>
                  </a:cubicBezTo>
                  <a:cubicBezTo>
                    <a:pt x="289590" y="264020"/>
                    <a:pt x="331608" y="205921"/>
                    <a:pt x="321904" y="144014"/>
                  </a:cubicBezTo>
                  <a:cubicBezTo>
                    <a:pt x="312266" y="82024"/>
                    <a:pt x="254508" y="39629"/>
                    <a:pt x="192890" y="49314"/>
                  </a:cubicBezTo>
                  <a:close/>
                  <a:moveTo>
                    <a:pt x="212440" y="0"/>
                  </a:moveTo>
                  <a:cubicBezTo>
                    <a:pt x="214773" y="26"/>
                    <a:pt x="217106" y="116"/>
                    <a:pt x="219439" y="245"/>
                  </a:cubicBezTo>
                  <a:cubicBezTo>
                    <a:pt x="230311" y="851"/>
                    <a:pt x="241091" y="2580"/>
                    <a:pt x="251611" y="5403"/>
                  </a:cubicBezTo>
                  <a:cubicBezTo>
                    <a:pt x="253867" y="6013"/>
                    <a:pt x="256110" y="6671"/>
                    <a:pt x="258341" y="7376"/>
                  </a:cubicBezTo>
                  <a:lnTo>
                    <a:pt x="260597" y="25017"/>
                  </a:lnTo>
                  <a:cubicBezTo>
                    <a:pt x="261250" y="30362"/>
                    <a:pt x="264543" y="35014"/>
                    <a:pt x="269351" y="37383"/>
                  </a:cubicBezTo>
                  <a:cubicBezTo>
                    <a:pt x="271521" y="38423"/>
                    <a:pt x="273658" y="39524"/>
                    <a:pt x="275760" y="40684"/>
                  </a:cubicBezTo>
                  <a:cubicBezTo>
                    <a:pt x="278039" y="41956"/>
                    <a:pt x="280600" y="42631"/>
                    <a:pt x="283207" y="42644"/>
                  </a:cubicBezTo>
                  <a:cubicBezTo>
                    <a:pt x="285894" y="42640"/>
                    <a:pt x="288537" y="41961"/>
                    <a:pt x="290898" y="40671"/>
                  </a:cubicBezTo>
                  <a:lnTo>
                    <a:pt x="306369" y="32225"/>
                  </a:lnTo>
                  <a:cubicBezTo>
                    <a:pt x="308249" y="33635"/>
                    <a:pt x="310090" y="35079"/>
                    <a:pt x="311893" y="36558"/>
                  </a:cubicBezTo>
                  <a:cubicBezTo>
                    <a:pt x="320344" y="43490"/>
                    <a:pt x="328074" y="51267"/>
                    <a:pt x="334965" y="59769"/>
                  </a:cubicBezTo>
                  <a:cubicBezTo>
                    <a:pt x="336443" y="61591"/>
                    <a:pt x="337874" y="63444"/>
                    <a:pt x="339259" y="65327"/>
                  </a:cubicBezTo>
                  <a:lnTo>
                    <a:pt x="330812" y="80801"/>
                  </a:lnTo>
                  <a:cubicBezTo>
                    <a:pt x="328219" y="85524"/>
                    <a:pt x="328175" y="91244"/>
                    <a:pt x="330697" y="96005"/>
                  </a:cubicBezTo>
                  <a:cubicBezTo>
                    <a:pt x="331841" y="98145"/>
                    <a:pt x="332931" y="100316"/>
                    <a:pt x="333965" y="102517"/>
                  </a:cubicBezTo>
                  <a:cubicBezTo>
                    <a:pt x="336295" y="107391"/>
                    <a:pt x="340923" y="110747"/>
                    <a:pt x="346257" y="111427"/>
                  </a:cubicBezTo>
                  <a:lnTo>
                    <a:pt x="363676" y="113761"/>
                  </a:lnTo>
                  <a:cubicBezTo>
                    <a:pt x="364305" y="115992"/>
                    <a:pt x="364997" y="118262"/>
                    <a:pt x="365586" y="120531"/>
                  </a:cubicBezTo>
                  <a:cubicBezTo>
                    <a:pt x="366968" y="125831"/>
                    <a:pt x="368079" y="131198"/>
                    <a:pt x="368919" y="136612"/>
                  </a:cubicBezTo>
                  <a:cubicBezTo>
                    <a:pt x="369753" y="142014"/>
                    <a:pt x="370319" y="147453"/>
                    <a:pt x="370611" y="152911"/>
                  </a:cubicBezTo>
                  <a:cubicBezTo>
                    <a:pt x="370765" y="155271"/>
                    <a:pt x="370842" y="157618"/>
                    <a:pt x="370816" y="159965"/>
                  </a:cubicBezTo>
                  <a:lnTo>
                    <a:pt x="354935" y="167522"/>
                  </a:lnTo>
                  <a:cubicBezTo>
                    <a:pt x="350073" y="169817"/>
                    <a:pt x="346696" y="174432"/>
                    <a:pt x="345962" y="179785"/>
                  </a:cubicBezTo>
                  <a:cubicBezTo>
                    <a:pt x="345642" y="182209"/>
                    <a:pt x="345270" y="184608"/>
                    <a:pt x="344822" y="186993"/>
                  </a:cubicBezTo>
                  <a:cubicBezTo>
                    <a:pt x="343876" y="192307"/>
                    <a:pt x="345665" y="197741"/>
                    <a:pt x="349577" y="201436"/>
                  </a:cubicBezTo>
                  <a:lnTo>
                    <a:pt x="362395" y="213635"/>
                  </a:lnTo>
                  <a:cubicBezTo>
                    <a:pt x="361642" y="215862"/>
                    <a:pt x="360840" y="218062"/>
                    <a:pt x="359985" y="220237"/>
                  </a:cubicBezTo>
                  <a:cubicBezTo>
                    <a:pt x="356014" y="230449"/>
                    <a:pt x="351020" y="240226"/>
                    <a:pt x="345078" y="249419"/>
                  </a:cubicBezTo>
                  <a:cubicBezTo>
                    <a:pt x="343809" y="251379"/>
                    <a:pt x="342502" y="253326"/>
                    <a:pt x="341130" y="255248"/>
                  </a:cubicBezTo>
                  <a:lnTo>
                    <a:pt x="323878" y="251908"/>
                  </a:lnTo>
                  <a:cubicBezTo>
                    <a:pt x="318590" y="250893"/>
                    <a:pt x="313150" y="252634"/>
                    <a:pt x="309419" y="256537"/>
                  </a:cubicBezTo>
                  <a:cubicBezTo>
                    <a:pt x="307711" y="258308"/>
                    <a:pt x="306001" y="260028"/>
                    <a:pt x="304292" y="261695"/>
                  </a:cubicBezTo>
                  <a:cubicBezTo>
                    <a:pt x="300403" y="265453"/>
                    <a:pt x="298679" y="270942"/>
                    <a:pt x="299716" y="276267"/>
                  </a:cubicBezTo>
                  <a:lnTo>
                    <a:pt x="302933" y="293753"/>
                  </a:lnTo>
                  <a:cubicBezTo>
                    <a:pt x="300972" y="295120"/>
                    <a:pt x="299101" y="296409"/>
                    <a:pt x="297127" y="297699"/>
                  </a:cubicBezTo>
                  <a:cubicBezTo>
                    <a:pt x="287967" y="303620"/>
                    <a:pt x="278226" y="308576"/>
                    <a:pt x="268056" y="312489"/>
                  </a:cubicBezTo>
                  <a:cubicBezTo>
                    <a:pt x="265877" y="313331"/>
                    <a:pt x="263682" y="314127"/>
                    <a:pt x="261468" y="314875"/>
                  </a:cubicBezTo>
                  <a:lnTo>
                    <a:pt x="249420" y="301980"/>
                  </a:lnTo>
                  <a:cubicBezTo>
                    <a:pt x="246373" y="298753"/>
                    <a:pt x="242140" y="296934"/>
                    <a:pt x="237717" y="296951"/>
                  </a:cubicBezTo>
                  <a:cubicBezTo>
                    <a:pt x="236711" y="296951"/>
                    <a:pt x="235707" y="297042"/>
                    <a:pt x="234718" y="297221"/>
                  </a:cubicBezTo>
                  <a:cubicBezTo>
                    <a:pt x="233641" y="297428"/>
                    <a:pt x="232551" y="297621"/>
                    <a:pt x="231475" y="297789"/>
                  </a:cubicBezTo>
                  <a:cubicBezTo>
                    <a:pt x="230398" y="297956"/>
                    <a:pt x="229309" y="298111"/>
                    <a:pt x="228232" y="298253"/>
                  </a:cubicBezTo>
                  <a:cubicBezTo>
                    <a:pt x="222793" y="298915"/>
                    <a:pt x="218064" y="302316"/>
                    <a:pt x="215683" y="307280"/>
                  </a:cubicBezTo>
                  <a:lnTo>
                    <a:pt x="208121" y="323218"/>
                  </a:lnTo>
                  <a:cubicBezTo>
                    <a:pt x="205775" y="323192"/>
                    <a:pt x="203442" y="323115"/>
                    <a:pt x="201110" y="322986"/>
                  </a:cubicBezTo>
                  <a:cubicBezTo>
                    <a:pt x="190238" y="322385"/>
                    <a:pt x="179457" y="320656"/>
                    <a:pt x="168937" y="317828"/>
                  </a:cubicBezTo>
                  <a:cubicBezTo>
                    <a:pt x="166681" y="317218"/>
                    <a:pt x="164438" y="316560"/>
                    <a:pt x="162208" y="315855"/>
                  </a:cubicBezTo>
                  <a:lnTo>
                    <a:pt x="159990" y="298189"/>
                  </a:lnTo>
                  <a:cubicBezTo>
                    <a:pt x="159339" y="292842"/>
                    <a:pt x="156045" y="288190"/>
                    <a:pt x="151236" y="285822"/>
                  </a:cubicBezTo>
                  <a:cubicBezTo>
                    <a:pt x="149048" y="284774"/>
                    <a:pt x="146913" y="283669"/>
                    <a:pt x="144827" y="282508"/>
                  </a:cubicBezTo>
                  <a:cubicBezTo>
                    <a:pt x="142525" y="281253"/>
                    <a:pt x="139947" y="280597"/>
                    <a:pt x="137329" y="280600"/>
                  </a:cubicBezTo>
                  <a:cubicBezTo>
                    <a:pt x="134643" y="280598"/>
                    <a:pt x="131999" y="281271"/>
                    <a:pt x="129638" y="282560"/>
                  </a:cubicBezTo>
                  <a:lnTo>
                    <a:pt x="114295" y="291019"/>
                  </a:lnTo>
                  <a:cubicBezTo>
                    <a:pt x="112415" y="289609"/>
                    <a:pt x="110569" y="288165"/>
                    <a:pt x="108758" y="286686"/>
                  </a:cubicBezTo>
                  <a:cubicBezTo>
                    <a:pt x="100303" y="279757"/>
                    <a:pt x="92573" y="271980"/>
                    <a:pt x="85686" y="263475"/>
                  </a:cubicBezTo>
                  <a:cubicBezTo>
                    <a:pt x="84199" y="261660"/>
                    <a:pt x="82764" y="259813"/>
                    <a:pt x="81379" y="257930"/>
                  </a:cubicBezTo>
                  <a:lnTo>
                    <a:pt x="89826" y="242456"/>
                  </a:lnTo>
                  <a:cubicBezTo>
                    <a:pt x="92423" y="237732"/>
                    <a:pt x="92472" y="232007"/>
                    <a:pt x="89954" y="227239"/>
                  </a:cubicBezTo>
                  <a:cubicBezTo>
                    <a:pt x="88801" y="225112"/>
                    <a:pt x="87711" y="222932"/>
                    <a:pt x="86673" y="220727"/>
                  </a:cubicBezTo>
                  <a:cubicBezTo>
                    <a:pt x="84345" y="215853"/>
                    <a:pt x="79716" y="212501"/>
                    <a:pt x="74381" y="211829"/>
                  </a:cubicBezTo>
                  <a:lnTo>
                    <a:pt x="56962" y="209508"/>
                  </a:lnTo>
                  <a:cubicBezTo>
                    <a:pt x="56279" y="207274"/>
                    <a:pt x="55642" y="205017"/>
                    <a:pt x="55052" y="202738"/>
                  </a:cubicBezTo>
                  <a:cubicBezTo>
                    <a:pt x="53670" y="197438"/>
                    <a:pt x="52559" y="192071"/>
                    <a:pt x="51719" y="186658"/>
                  </a:cubicBezTo>
                  <a:cubicBezTo>
                    <a:pt x="50873" y="181216"/>
                    <a:pt x="50309" y="175762"/>
                    <a:pt x="50002" y="170333"/>
                  </a:cubicBezTo>
                  <a:cubicBezTo>
                    <a:pt x="49848" y="167986"/>
                    <a:pt x="49771" y="165639"/>
                    <a:pt x="49771" y="163292"/>
                  </a:cubicBezTo>
                  <a:lnTo>
                    <a:pt x="65652" y="155735"/>
                  </a:lnTo>
                  <a:cubicBezTo>
                    <a:pt x="70516" y="153443"/>
                    <a:pt x="73894" y="148826"/>
                    <a:pt x="74625" y="143472"/>
                  </a:cubicBezTo>
                  <a:cubicBezTo>
                    <a:pt x="74949" y="141048"/>
                    <a:pt x="75329" y="138645"/>
                    <a:pt x="75765" y="136264"/>
                  </a:cubicBezTo>
                  <a:cubicBezTo>
                    <a:pt x="76718" y="130952"/>
                    <a:pt x="74932" y="125517"/>
                    <a:pt x="71023" y="121821"/>
                  </a:cubicBezTo>
                  <a:lnTo>
                    <a:pt x="58205" y="109635"/>
                  </a:lnTo>
                  <a:cubicBezTo>
                    <a:pt x="58948" y="107404"/>
                    <a:pt x="59756" y="105212"/>
                    <a:pt x="60602" y="103020"/>
                  </a:cubicBezTo>
                  <a:cubicBezTo>
                    <a:pt x="64583" y="92817"/>
                    <a:pt x="69577" y="83045"/>
                    <a:pt x="75509" y="73851"/>
                  </a:cubicBezTo>
                  <a:cubicBezTo>
                    <a:pt x="76778" y="71891"/>
                    <a:pt x="78098" y="69944"/>
                    <a:pt x="79457" y="68022"/>
                  </a:cubicBezTo>
                  <a:lnTo>
                    <a:pt x="96761" y="71298"/>
                  </a:lnTo>
                  <a:cubicBezTo>
                    <a:pt x="102045" y="72311"/>
                    <a:pt x="107483" y="70575"/>
                    <a:pt x="111219" y="66681"/>
                  </a:cubicBezTo>
                  <a:cubicBezTo>
                    <a:pt x="112885" y="64893"/>
                    <a:pt x="114573" y="63174"/>
                    <a:pt x="116282" y="61523"/>
                  </a:cubicBezTo>
                  <a:cubicBezTo>
                    <a:pt x="120144" y="57785"/>
                    <a:pt x="121865" y="52337"/>
                    <a:pt x="120858" y="47042"/>
                  </a:cubicBezTo>
                  <a:lnTo>
                    <a:pt x="117641" y="29569"/>
                  </a:lnTo>
                  <a:cubicBezTo>
                    <a:pt x="119554" y="28202"/>
                    <a:pt x="121490" y="26882"/>
                    <a:pt x="123447" y="25610"/>
                  </a:cubicBezTo>
                  <a:cubicBezTo>
                    <a:pt x="132608" y="19691"/>
                    <a:pt x="142349" y="14735"/>
                    <a:pt x="152518" y="10819"/>
                  </a:cubicBezTo>
                  <a:cubicBezTo>
                    <a:pt x="154697" y="9981"/>
                    <a:pt x="156889" y="9181"/>
                    <a:pt x="159119" y="8433"/>
                  </a:cubicBezTo>
                  <a:lnTo>
                    <a:pt x="171129" y="21225"/>
                  </a:lnTo>
                  <a:cubicBezTo>
                    <a:pt x="174174" y="24453"/>
                    <a:pt x="178408" y="26272"/>
                    <a:pt x="182832" y="26255"/>
                  </a:cubicBezTo>
                  <a:cubicBezTo>
                    <a:pt x="183842" y="26253"/>
                    <a:pt x="184849" y="26163"/>
                    <a:pt x="185844" y="25984"/>
                  </a:cubicBezTo>
                  <a:cubicBezTo>
                    <a:pt x="186908" y="25778"/>
                    <a:pt x="187997" y="25597"/>
                    <a:pt x="189074" y="25429"/>
                  </a:cubicBezTo>
                  <a:cubicBezTo>
                    <a:pt x="190150" y="25262"/>
                    <a:pt x="191240" y="25107"/>
                    <a:pt x="192317" y="24965"/>
                  </a:cubicBezTo>
                  <a:cubicBezTo>
                    <a:pt x="197755" y="24294"/>
                    <a:pt x="202484" y="20896"/>
                    <a:pt x="204878" y="15938"/>
                  </a:cubicBezTo>
                  <a:close/>
                </a:path>
              </a:pathLst>
            </a:custGeom>
            <a:solidFill>
              <a:srgbClr val="025EA1"/>
            </a:solidFill>
            <a:ln w="1276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chemeClr val="dk1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Рисунок 26"/>
          <p:cNvPicPr/>
          <p:nvPr/>
        </p:nvPicPr>
        <p:blipFill>
          <a:blip r:embed="rId3"/>
          <a:stretch/>
        </p:blipFill>
        <p:spPr>
          <a:xfrm>
            <a:off x="0" y="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Image 4" descr="preencoded.png"/>
          <p:cNvPicPr/>
          <p:nvPr/>
        </p:nvPicPr>
        <p:blipFill>
          <a:blip r:embed="rId4"/>
          <a:stretch/>
        </p:blipFill>
        <p:spPr>
          <a:xfrm>
            <a:off x="7334280" y="-40680"/>
            <a:ext cx="1418040" cy="72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Image 5" descr="preencoded.png"/>
          <p:cNvPicPr/>
          <p:nvPr/>
        </p:nvPicPr>
        <p:blipFill>
          <a:blip r:embed="rId5"/>
          <a:stretch/>
        </p:blipFill>
        <p:spPr>
          <a:xfrm>
            <a:off x="7481880" y="142560"/>
            <a:ext cx="1041840" cy="35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Text 4"/>
          <p:cNvSpPr/>
          <p:nvPr/>
        </p:nvSpPr>
        <p:spPr>
          <a:xfrm>
            <a:off x="363960" y="138240"/>
            <a:ext cx="6047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</a:pPr>
            <a:r>
              <a:rPr lang="ru-RU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Аналитический тренажёр</a:t>
            </a:r>
            <a:endParaRPr lang="ru-RU" sz="24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2" name="Рисунок 429"/>
          <p:cNvPicPr/>
          <p:nvPr/>
        </p:nvPicPr>
        <p:blipFill>
          <a:blip r:embed="rId6"/>
          <a:stretch/>
        </p:blipFill>
        <p:spPr>
          <a:xfrm>
            <a:off x="1421640" y="858600"/>
            <a:ext cx="3078000" cy="184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Рисунок 434"/>
          <p:cNvPicPr/>
          <p:nvPr/>
        </p:nvPicPr>
        <p:blipFill>
          <a:blip r:embed="rId7"/>
          <a:srcRect l="12513" t="1132" r="23925"/>
          <a:stretch/>
        </p:blipFill>
        <p:spPr>
          <a:xfrm>
            <a:off x="4699080" y="812880"/>
            <a:ext cx="4121640" cy="40467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4" name="Группа 2"/>
          <p:cNvGrpSpPr/>
          <p:nvPr/>
        </p:nvGrpSpPr>
        <p:grpSpPr>
          <a:xfrm>
            <a:off x="180000" y="759600"/>
            <a:ext cx="4870800" cy="2418120"/>
            <a:chOff x="180000" y="759600"/>
            <a:chExt cx="4870800" cy="2418120"/>
          </a:xfrm>
        </p:grpSpPr>
        <p:sp>
          <p:nvSpPr>
            <p:cNvPr id="105" name="Text 2"/>
            <p:cNvSpPr/>
            <p:nvPr/>
          </p:nvSpPr>
          <p:spPr>
            <a:xfrm>
              <a:off x="180000" y="759600"/>
              <a:ext cx="4870800" cy="947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ts val="2744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ts val="2744"/>
                </a:lnSpc>
              </a:pPr>
              <a:r>
                <a:rPr lang="ru-RU" sz="18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АТОМ ФЗ </a:t>
              </a: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ts val="2744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" name="Прямоугольник 1"/>
            <p:cNvSpPr/>
            <p:nvPr/>
          </p:nvSpPr>
          <p:spPr>
            <a:xfrm>
              <a:off x="180000" y="1151280"/>
              <a:ext cx="4570920" cy="2026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20000"/>
                </a:lnSpc>
              </a:pP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А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налитический 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Т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ренажёр</a:t>
              </a: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 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О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бучения</a:t>
              </a: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 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и</a:t>
              </a: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 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М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оделирования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Ф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изической</a:t>
              </a: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 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lang="ru-RU" sz="1200" b="1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З</a:t>
              </a:r>
              <a:r>
                <a:rPr lang="ru-RU" sz="1200" b="0" u="none" strike="noStrike" spc="-48">
                  <a:solidFill>
                    <a:srgbClr val="025EA1"/>
                  </a:solidFill>
                  <a:uFillTx/>
                  <a:latin typeface="Arial"/>
                  <a:ea typeface="Rosatom"/>
                </a:rPr>
                <a:t>ащиты</a:t>
              </a:r>
              <a:endParaRPr lang="ru-RU" sz="1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pic>
        <p:nvPicPr>
          <p:cNvPr id="107" name="Рисунок 106"/>
          <p:cNvPicPr/>
          <p:nvPr/>
        </p:nvPicPr>
        <p:blipFill>
          <a:blip r:embed="rId8"/>
          <a:stretch/>
        </p:blipFill>
        <p:spPr>
          <a:xfrm>
            <a:off x="1402920" y="2880000"/>
            <a:ext cx="3096720" cy="19209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8" name="Группа 5"/>
          <p:cNvGrpSpPr/>
          <p:nvPr/>
        </p:nvGrpSpPr>
        <p:grpSpPr>
          <a:xfrm>
            <a:off x="288360" y="3600000"/>
            <a:ext cx="791280" cy="791280"/>
            <a:chOff x="288360" y="3600000"/>
            <a:chExt cx="791280" cy="791280"/>
          </a:xfrm>
        </p:grpSpPr>
        <p:pic>
          <p:nvPicPr>
            <p:cNvPr id="109" name="Рисунок 13"/>
            <p:cNvPicPr/>
            <p:nvPr/>
          </p:nvPicPr>
          <p:blipFill>
            <a:blip r:embed="rId9"/>
            <a:stretch/>
          </p:blipFill>
          <p:spPr>
            <a:xfrm>
              <a:off x="288360" y="3600000"/>
              <a:ext cx="791280" cy="791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0" name="Полилиния 3"/>
            <p:cNvSpPr/>
            <p:nvPr/>
          </p:nvSpPr>
          <p:spPr>
            <a:xfrm>
              <a:off x="423000" y="3736800"/>
              <a:ext cx="522000" cy="526680"/>
            </a:xfrm>
            <a:custGeom>
              <a:avLst/>
              <a:gdLst>
                <a:gd name="textAreaLeft" fmla="*/ 0 w 522000"/>
                <a:gd name="textAreaRight" fmla="*/ 522720 w 522000"/>
                <a:gd name="textAreaTop" fmla="*/ 0 h 526680"/>
                <a:gd name="textAreaBottom" fmla="*/ 527400 h 526680"/>
              </a:gdLst>
              <a:ahLst/>
              <a:cxnLst/>
              <a:rect l="textAreaLeft" t="textAreaTop" r="textAreaRight" b="textAreaBottom"/>
              <a:pathLst>
                <a:path w="475329" h="479416">
                  <a:moveTo>
                    <a:pt x="5545" y="324528"/>
                  </a:moveTo>
                  <a:lnTo>
                    <a:pt x="228096" y="412153"/>
                  </a:lnTo>
                  <a:cubicBezTo>
                    <a:pt x="230990" y="413286"/>
                    <a:pt x="234195" y="413337"/>
                    <a:pt x="237123" y="412295"/>
                  </a:cubicBezTo>
                  <a:lnTo>
                    <a:pt x="454773" y="334432"/>
                  </a:lnTo>
                  <a:cubicBezTo>
                    <a:pt x="415844" y="422553"/>
                    <a:pt x="328586" y="479406"/>
                    <a:pt x="232248" y="479416"/>
                  </a:cubicBezTo>
                  <a:lnTo>
                    <a:pt x="232248" y="428943"/>
                  </a:lnTo>
                  <a:lnTo>
                    <a:pt x="13166" y="342001"/>
                  </a:lnTo>
                  <a:cubicBezTo>
                    <a:pt x="10407" y="336302"/>
                    <a:pt x="7866" y="330477"/>
                    <a:pt x="5545" y="324528"/>
                  </a:cubicBezTo>
                  <a:close/>
                  <a:moveTo>
                    <a:pt x="160652" y="274133"/>
                  </a:moveTo>
                  <a:lnTo>
                    <a:pt x="160652" y="322233"/>
                  </a:lnTo>
                  <a:lnTo>
                    <a:pt x="232119" y="350293"/>
                  </a:lnTo>
                  <a:lnTo>
                    <a:pt x="232119" y="302503"/>
                  </a:lnTo>
                  <a:close/>
                  <a:moveTo>
                    <a:pt x="372191" y="231887"/>
                  </a:moveTo>
                  <a:lnTo>
                    <a:pt x="235743" y="279716"/>
                  </a:lnTo>
                  <a:cubicBezTo>
                    <a:pt x="233553" y="280485"/>
                    <a:pt x="231161" y="280444"/>
                    <a:pt x="228999" y="279600"/>
                  </a:cubicBezTo>
                  <a:lnTo>
                    <a:pt x="160652" y="252687"/>
                  </a:lnTo>
                  <a:lnTo>
                    <a:pt x="160652" y="259612"/>
                  </a:lnTo>
                  <a:lnTo>
                    <a:pt x="226639" y="285597"/>
                  </a:lnTo>
                  <a:cubicBezTo>
                    <a:pt x="230235" y="287018"/>
                    <a:pt x="234224" y="287091"/>
                    <a:pt x="237871" y="285803"/>
                  </a:cubicBezTo>
                  <a:lnTo>
                    <a:pt x="372191" y="238722"/>
                  </a:lnTo>
                  <a:close/>
                  <a:moveTo>
                    <a:pt x="140277" y="119296"/>
                  </a:moveTo>
                  <a:lnTo>
                    <a:pt x="140277" y="340970"/>
                  </a:lnTo>
                  <a:cubicBezTo>
                    <a:pt x="140277" y="343042"/>
                    <a:pt x="141958" y="344723"/>
                    <a:pt x="144030" y="344723"/>
                  </a:cubicBezTo>
                  <a:cubicBezTo>
                    <a:pt x="146102" y="344723"/>
                    <a:pt x="147783" y="343042"/>
                    <a:pt x="147783" y="340970"/>
                  </a:cubicBezTo>
                  <a:lnTo>
                    <a:pt x="147783" y="119296"/>
                  </a:lnTo>
                  <a:close/>
                  <a:moveTo>
                    <a:pt x="385086" y="102313"/>
                  </a:moveTo>
                  <a:lnTo>
                    <a:pt x="385086" y="323987"/>
                  </a:lnTo>
                  <a:cubicBezTo>
                    <a:pt x="385086" y="326059"/>
                    <a:pt x="386766" y="327739"/>
                    <a:pt x="388839" y="327739"/>
                  </a:cubicBezTo>
                  <a:cubicBezTo>
                    <a:pt x="390911" y="327739"/>
                    <a:pt x="392591" y="326059"/>
                    <a:pt x="392591" y="323987"/>
                  </a:cubicBezTo>
                  <a:lnTo>
                    <a:pt x="392591" y="102313"/>
                  </a:lnTo>
                  <a:close/>
                  <a:moveTo>
                    <a:pt x="245930" y="23560"/>
                  </a:moveTo>
                  <a:lnTo>
                    <a:pt x="245930" y="197146"/>
                  </a:lnTo>
                  <a:lnTo>
                    <a:pt x="253436" y="194787"/>
                  </a:lnTo>
                  <a:lnTo>
                    <a:pt x="253436" y="23560"/>
                  </a:lnTo>
                  <a:close/>
                  <a:moveTo>
                    <a:pt x="249748" y="0"/>
                  </a:moveTo>
                  <a:cubicBezTo>
                    <a:pt x="258955" y="0"/>
                    <a:pt x="266409" y="4707"/>
                    <a:pt x="266409" y="10523"/>
                  </a:cubicBezTo>
                  <a:cubicBezTo>
                    <a:pt x="266409" y="10561"/>
                    <a:pt x="266409" y="10665"/>
                    <a:pt x="266409" y="10665"/>
                  </a:cubicBezTo>
                  <a:lnTo>
                    <a:pt x="266409" y="190750"/>
                  </a:lnTo>
                  <a:lnTo>
                    <a:pt x="372268" y="157725"/>
                  </a:lnTo>
                  <a:lnTo>
                    <a:pt x="372268" y="90114"/>
                  </a:lnTo>
                  <a:cubicBezTo>
                    <a:pt x="372268" y="90049"/>
                    <a:pt x="372268" y="90011"/>
                    <a:pt x="372268" y="89946"/>
                  </a:cubicBezTo>
                  <a:cubicBezTo>
                    <a:pt x="372268" y="89882"/>
                    <a:pt x="372268" y="89778"/>
                    <a:pt x="372268" y="89778"/>
                  </a:cubicBezTo>
                  <a:lnTo>
                    <a:pt x="372268" y="89404"/>
                  </a:lnTo>
                  <a:cubicBezTo>
                    <a:pt x="372719" y="83847"/>
                    <a:pt x="380005" y="79423"/>
                    <a:pt x="388890" y="79423"/>
                  </a:cubicBezTo>
                  <a:cubicBezTo>
                    <a:pt x="397775" y="79423"/>
                    <a:pt x="405061" y="83847"/>
                    <a:pt x="405513" y="89404"/>
                  </a:cubicBezTo>
                  <a:lnTo>
                    <a:pt x="405513" y="89778"/>
                  </a:lnTo>
                  <a:cubicBezTo>
                    <a:pt x="405513" y="89830"/>
                    <a:pt x="405513" y="89895"/>
                    <a:pt x="405513" y="89946"/>
                  </a:cubicBezTo>
                  <a:cubicBezTo>
                    <a:pt x="405513" y="89998"/>
                    <a:pt x="405513" y="90114"/>
                    <a:pt x="405513" y="90114"/>
                  </a:cubicBezTo>
                  <a:lnTo>
                    <a:pt x="405513" y="147847"/>
                  </a:lnTo>
                  <a:cubicBezTo>
                    <a:pt x="406449" y="147853"/>
                    <a:pt x="407379" y="147998"/>
                    <a:pt x="408272" y="148272"/>
                  </a:cubicBezTo>
                  <a:lnTo>
                    <a:pt x="465012" y="165901"/>
                  </a:lnTo>
                  <a:cubicBezTo>
                    <a:pt x="468071" y="176049"/>
                    <a:pt x="470457" y="186388"/>
                    <a:pt x="472157" y="196850"/>
                  </a:cubicBezTo>
                  <a:lnTo>
                    <a:pt x="405487" y="220216"/>
                  </a:lnTo>
                  <a:lnTo>
                    <a:pt x="405487" y="227051"/>
                  </a:lnTo>
                  <a:lnTo>
                    <a:pt x="473124" y="203336"/>
                  </a:lnTo>
                  <a:cubicBezTo>
                    <a:pt x="474590" y="214219"/>
                    <a:pt x="475326" y="225188"/>
                    <a:pt x="475329" y="236168"/>
                  </a:cubicBezTo>
                  <a:cubicBezTo>
                    <a:pt x="475361" y="266417"/>
                    <a:pt x="469741" y="296407"/>
                    <a:pt x="458758" y="324593"/>
                  </a:cubicBezTo>
                  <a:lnTo>
                    <a:pt x="235924" y="405370"/>
                  </a:lnTo>
                  <a:cubicBezTo>
                    <a:pt x="233708" y="406168"/>
                    <a:pt x="231279" y="406132"/>
                    <a:pt x="229089" y="405267"/>
                  </a:cubicBezTo>
                  <a:lnTo>
                    <a:pt x="2244" y="315953"/>
                  </a:lnTo>
                  <a:cubicBezTo>
                    <a:pt x="1470" y="313709"/>
                    <a:pt x="709" y="311452"/>
                    <a:pt x="0" y="309170"/>
                  </a:cubicBezTo>
                  <a:lnTo>
                    <a:pt x="109999" y="272611"/>
                  </a:lnTo>
                  <a:lnTo>
                    <a:pt x="109999" y="302271"/>
                  </a:lnTo>
                  <a:lnTo>
                    <a:pt x="127408" y="309092"/>
                  </a:lnTo>
                  <a:lnTo>
                    <a:pt x="127408" y="260876"/>
                  </a:lnTo>
                  <a:lnTo>
                    <a:pt x="109999" y="253964"/>
                  </a:lnTo>
                  <a:lnTo>
                    <a:pt x="109999" y="241068"/>
                  </a:lnTo>
                  <a:lnTo>
                    <a:pt x="127485" y="247916"/>
                  </a:lnTo>
                  <a:lnTo>
                    <a:pt x="127485" y="239573"/>
                  </a:lnTo>
                  <a:lnTo>
                    <a:pt x="119748" y="236542"/>
                  </a:lnTo>
                  <a:lnTo>
                    <a:pt x="127485" y="234131"/>
                  </a:lnTo>
                  <a:lnTo>
                    <a:pt x="127485" y="107252"/>
                  </a:lnTo>
                  <a:cubicBezTo>
                    <a:pt x="127485" y="107174"/>
                    <a:pt x="127485" y="107097"/>
                    <a:pt x="127485" y="107020"/>
                  </a:cubicBezTo>
                  <a:cubicBezTo>
                    <a:pt x="127485" y="106942"/>
                    <a:pt x="127485" y="106878"/>
                    <a:pt x="127485" y="106801"/>
                  </a:cubicBezTo>
                  <a:lnTo>
                    <a:pt x="127485" y="106401"/>
                  </a:lnTo>
                  <a:cubicBezTo>
                    <a:pt x="128001" y="100882"/>
                    <a:pt x="135222" y="96510"/>
                    <a:pt x="144095" y="96510"/>
                  </a:cubicBezTo>
                  <a:cubicBezTo>
                    <a:pt x="152967" y="96510"/>
                    <a:pt x="160188" y="100882"/>
                    <a:pt x="160704" y="106401"/>
                  </a:cubicBezTo>
                  <a:lnTo>
                    <a:pt x="160704" y="106904"/>
                  </a:lnTo>
                  <a:cubicBezTo>
                    <a:pt x="160704" y="106942"/>
                    <a:pt x="160704" y="106968"/>
                    <a:pt x="160704" y="107020"/>
                  </a:cubicBezTo>
                  <a:cubicBezTo>
                    <a:pt x="160704" y="107071"/>
                    <a:pt x="160704" y="107149"/>
                    <a:pt x="160704" y="107149"/>
                  </a:cubicBezTo>
                  <a:lnTo>
                    <a:pt x="160704" y="223737"/>
                  </a:lnTo>
                  <a:lnTo>
                    <a:pt x="233087" y="201157"/>
                  </a:lnTo>
                  <a:lnTo>
                    <a:pt x="233087" y="11232"/>
                  </a:lnTo>
                  <a:cubicBezTo>
                    <a:pt x="233074" y="10996"/>
                    <a:pt x="233074" y="10759"/>
                    <a:pt x="233087" y="10523"/>
                  </a:cubicBezTo>
                  <a:cubicBezTo>
                    <a:pt x="233087" y="4707"/>
                    <a:pt x="240540" y="0"/>
                    <a:pt x="249748" y="0"/>
                  </a:cubicBezTo>
                  <a:close/>
                </a:path>
              </a:pathLst>
            </a:custGeom>
            <a:solidFill>
              <a:srgbClr val="025EA1"/>
            </a:solidFill>
            <a:ln w="1276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chemeClr val="dk1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Рисунок 26"/>
          <p:cNvPicPr/>
          <p:nvPr/>
        </p:nvPicPr>
        <p:blipFill>
          <a:blip r:embed="rId3"/>
          <a:stretch/>
        </p:blipFill>
        <p:spPr>
          <a:xfrm>
            <a:off x="0" y="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Image 1" descr="preencoded.png"/>
          <p:cNvPicPr/>
          <p:nvPr/>
        </p:nvPicPr>
        <p:blipFill>
          <a:blip r:embed="rId4"/>
          <a:stretch/>
        </p:blipFill>
        <p:spPr>
          <a:xfrm>
            <a:off x="7129440" y="176040"/>
            <a:ext cx="2056320" cy="91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Image 2" descr="preencoded.png"/>
          <p:cNvPicPr/>
          <p:nvPr/>
        </p:nvPicPr>
        <p:blipFill>
          <a:blip r:embed="rId5"/>
          <a:stretch/>
        </p:blipFill>
        <p:spPr>
          <a:xfrm>
            <a:off x="7429680" y="347760"/>
            <a:ext cx="1242000" cy="42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Text 17"/>
          <p:cNvSpPr/>
          <p:nvPr/>
        </p:nvSpPr>
        <p:spPr>
          <a:xfrm>
            <a:off x="372600" y="221400"/>
            <a:ext cx="7070040" cy="67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</a:pPr>
            <a:r>
              <a:rPr lang="ru-RU" sz="2230" b="1" u="none" strike="noStrike" spc="-45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Be Vietnam Pro"/>
              </a:rPr>
              <a:t>Каталог программ УМЦ МО БГ на 2026 год</a:t>
            </a:r>
            <a:endParaRPr lang="ru-RU" sz="22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15" name="Группа 3"/>
          <p:cNvGrpSpPr/>
          <p:nvPr/>
        </p:nvGrpSpPr>
        <p:grpSpPr>
          <a:xfrm>
            <a:off x="2876400" y="1041480"/>
            <a:ext cx="3389760" cy="3389760"/>
            <a:chOff x="2876400" y="1041480"/>
            <a:chExt cx="3389760" cy="3389760"/>
          </a:xfrm>
        </p:grpSpPr>
        <p:pic>
          <p:nvPicPr>
            <p:cNvPr id="116" name="Рисунок 2"/>
            <p:cNvPicPr/>
            <p:nvPr/>
          </p:nvPicPr>
          <p:blipFill>
            <a:blip r:embed="rId6"/>
            <a:stretch/>
          </p:blipFill>
          <p:spPr>
            <a:xfrm>
              <a:off x="2876400" y="1041480"/>
              <a:ext cx="3389760" cy="3389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7" name="Рисунок 1"/>
            <p:cNvPicPr/>
            <p:nvPr/>
          </p:nvPicPr>
          <p:blipFill>
            <a:blip r:embed="rId7"/>
            <a:stretch/>
          </p:blipFill>
          <p:spPr>
            <a:xfrm>
              <a:off x="3399840" y="1569600"/>
              <a:ext cx="2343240" cy="234324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Рисунок 18"/>
          <p:cNvPicPr/>
          <p:nvPr/>
        </p:nvPicPr>
        <p:blipFill>
          <a:blip r:embed="rId3"/>
          <a:stretch/>
        </p:blipFill>
        <p:spPr>
          <a:xfrm>
            <a:off x="0" y="-2880"/>
            <a:ext cx="914292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" name="Image 1" descr="preencoded.png"/>
          <p:cNvPicPr/>
          <p:nvPr/>
        </p:nvPicPr>
        <p:blipFill>
          <a:blip r:embed="rId4"/>
          <a:stretch/>
        </p:blipFill>
        <p:spPr>
          <a:xfrm>
            <a:off x="7129440" y="176040"/>
            <a:ext cx="2775600" cy="91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Image 2" descr="preencoded.png"/>
          <p:cNvPicPr/>
          <p:nvPr/>
        </p:nvPicPr>
        <p:blipFill>
          <a:blip r:embed="rId5"/>
          <a:stretch/>
        </p:blipFill>
        <p:spPr>
          <a:xfrm>
            <a:off x="7429680" y="343080"/>
            <a:ext cx="1242000" cy="42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Text 6"/>
          <p:cNvSpPr/>
          <p:nvPr/>
        </p:nvSpPr>
        <p:spPr>
          <a:xfrm>
            <a:off x="326160" y="356040"/>
            <a:ext cx="6047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ts val="2673"/>
              </a:lnSpc>
              <a:tabLst>
                <a:tab pos="0" algn="l"/>
              </a:tabLst>
            </a:pPr>
            <a:r>
              <a:rPr lang="en-US" sz="2430" b="1" u="none" strike="noStrike" spc="-48">
                <a:solidFill>
                  <a:srgbClr val="32394E">
                    <a:alpha val="99000"/>
                  </a:srgbClr>
                </a:solidFill>
                <a:uFillTx/>
                <a:latin typeface="Arial"/>
                <a:ea typeface="Rosatom"/>
              </a:rPr>
              <a:t>Контактная информация</a:t>
            </a:r>
            <a:endParaRPr lang="ru-RU" sz="243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2" name="Группа 7"/>
          <p:cNvGrpSpPr/>
          <p:nvPr/>
        </p:nvGrpSpPr>
        <p:grpSpPr>
          <a:xfrm>
            <a:off x="1725480" y="1131840"/>
            <a:ext cx="5702760" cy="3700080"/>
            <a:chOff x="1725480" y="1131840"/>
            <a:chExt cx="5702760" cy="3700080"/>
          </a:xfrm>
        </p:grpSpPr>
        <p:grpSp>
          <p:nvGrpSpPr>
            <p:cNvPr id="123" name="Группа 49"/>
            <p:cNvGrpSpPr/>
            <p:nvPr/>
          </p:nvGrpSpPr>
          <p:grpSpPr>
            <a:xfrm>
              <a:off x="1725480" y="1131840"/>
              <a:ext cx="2703240" cy="3700080"/>
              <a:chOff x="1725480" y="1131840"/>
              <a:chExt cx="2703240" cy="3700080"/>
            </a:xfrm>
          </p:grpSpPr>
          <p:pic>
            <p:nvPicPr>
              <p:cNvPr id="124" name="Image 4" descr="preencoded.png"/>
              <p:cNvPicPr/>
              <p:nvPr/>
            </p:nvPicPr>
            <p:blipFill>
              <a:blip r:embed="rId6"/>
              <a:stretch/>
            </p:blipFill>
            <p:spPr>
              <a:xfrm>
                <a:off x="1725480" y="1131840"/>
                <a:ext cx="2703240" cy="3700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grpSp>
            <p:nvGrpSpPr>
              <p:cNvPr id="125" name="Группа 45"/>
              <p:cNvGrpSpPr/>
              <p:nvPr/>
            </p:nvGrpSpPr>
            <p:grpSpPr>
              <a:xfrm>
                <a:off x="1927080" y="2853360"/>
                <a:ext cx="2123640" cy="402840"/>
                <a:chOff x="1927080" y="2853360"/>
                <a:chExt cx="2123640" cy="402840"/>
              </a:xfrm>
            </p:grpSpPr>
            <p:grpSp>
              <p:nvGrpSpPr>
                <p:cNvPr id="126" name="Группа 2"/>
                <p:cNvGrpSpPr/>
                <p:nvPr/>
              </p:nvGrpSpPr>
              <p:grpSpPr>
                <a:xfrm>
                  <a:off x="1927080" y="2853360"/>
                  <a:ext cx="1937520" cy="177480"/>
                  <a:chOff x="1927080" y="2853360"/>
                  <a:chExt cx="1937520" cy="177480"/>
                </a:xfrm>
              </p:grpSpPr>
              <p:pic>
                <p:nvPicPr>
                  <p:cNvPr id="127" name="Image 6" descr="preencoded.png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927080" y="2864880"/>
                    <a:ext cx="130320" cy="154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  <p:sp>
                <p:nvSpPr>
                  <p:cNvPr id="128" name="Text 2"/>
                  <p:cNvSpPr/>
                  <p:nvPr/>
                </p:nvSpPr>
                <p:spPr>
                  <a:xfrm>
                    <a:off x="2096640" y="2853360"/>
                    <a:ext cx="1767960" cy="17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defTabSz="914400">
                      <a:lnSpc>
                        <a:spcPts val="1658"/>
                      </a:lnSpc>
                    </a:pPr>
                    <a:r>
                      <a:rPr lang="en-US" sz="1150" b="0" u="none" strike="noStrike" spc="-23">
                        <a:solidFill>
                          <a:srgbClr val="FFFFFF">
                            <a:alpha val="99000"/>
                          </a:srgbClr>
                        </a:solidFill>
                        <a:uFillTx/>
                        <a:latin typeface="Arial"/>
                        <a:ea typeface="Rosatom"/>
                      </a:rPr>
                      <a:t>+7(484) 39-29-036</a:t>
                    </a:r>
                    <a:endParaRPr lang="ru-RU" sz="1150" b="0" u="none" strike="noStrike">
                      <a:solidFill>
                        <a:srgbClr val="000000"/>
                      </a:solidFill>
                      <a:uFillTx/>
                      <a:latin typeface="Arial"/>
                    </a:endParaRPr>
                  </a:p>
                </p:txBody>
              </p:sp>
            </p:grpSp>
            <p:grpSp>
              <p:nvGrpSpPr>
                <p:cNvPr id="129" name="Группа 11"/>
                <p:cNvGrpSpPr/>
                <p:nvPr/>
              </p:nvGrpSpPr>
              <p:grpSpPr>
                <a:xfrm>
                  <a:off x="1927080" y="3085200"/>
                  <a:ext cx="2123640" cy="171000"/>
                  <a:chOff x="1927080" y="3085200"/>
                  <a:chExt cx="2123640" cy="171000"/>
                </a:xfrm>
              </p:grpSpPr>
              <p:pic>
                <p:nvPicPr>
                  <p:cNvPr id="130" name="Image 7" descr="preencoded.png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927080" y="3160800"/>
                    <a:ext cx="130680" cy="7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  <p:grpSp>
                <p:nvGrpSpPr>
                  <p:cNvPr id="131" name="Группа 1"/>
                  <p:cNvGrpSpPr/>
                  <p:nvPr/>
                </p:nvGrpSpPr>
                <p:grpSpPr>
                  <a:xfrm>
                    <a:off x="1927080" y="3085200"/>
                    <a:ext cx="2123640" cy="171000"/>
                    <a:chOff x="1927080" y="3085200"/>
                    <a:chExt cx="2123640" cy="171000"/>
                  </a:xfrm>
                </p:grpSpPr>
                <p:pic>
                  <p:nvPicPr>
                    <p:cNvPr id="132" name="Image 8" descr="preencoded.png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1927080" y="3126960"/>
                      <a:ext cx="130320" cy="622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  <p:sp>
                  <p:nvSpPr>
                    <p:cNvPr id="133" name="Text 3"/>
                    <p:cNvSpPr/>
                    <p:nvPr/>
                  </p:nvSpPr>
                  <p:spPr>
                    <a:xfrm>
                      <a:off x="2096640" y="3085200"/>
                      <a:ext cx="1954080" cy="1710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/>
                  </p:style>
                  <p:txBody>
                    <a:bodyPr lIns="90000" tIns="45000" rIns="90000" bIns="45000" anchor="ctr">
                      <a:noAutofit/>
                    </a:bodyPr>
                    <a:lstStyle/>
                    <a:p>
                      <a:pPr defTabSz="914400">
                        <a:lnSpc>
                          <a:spcPts val="1658"/>
                        </a:lnSpc>
                      </a:pPr>
                      <a:r>
                        <a:rPr lang="en-US" sz="1150" b="0" u="none" strike="noStrike" spc="-23">
                          <a:solidFill>
                            <a:srgbClr val="FFFFFF">
                              <a:alpha val="99000"/>
                            </a:srgbClr>
                          </a:solidFill>
                          <a:uFillTx/>
                          <a:latin typeface="Arial"/>
                          <a:ea typeface="Rosatom"/>
                        </a:rPr>
                        <a:t>NatAlZhdanova@rosatom.ru</a:t>
                      </a:r>
                      <a:endParaRPr lang="ru-RU" sz="115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p:txBody>
                </p:sp>
              </p:grpSp>
            </p:grpSp>
          </p:grpSp>
          <p:sp>
            <p:nvSpPr>
              <p:cNvPr id="134" name="Text 4"/>
              <p:cNvSpPr/>
              <p:nvPr/>
            </p:nvSpPr>
            <p:spPr>
              <a:xfrm>
                <a:off x="1843920" y="2019240"/>
                <a:ext cx="2183400" cy="295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ts val="2262"/>
                  </a:lnSpc>
                </a:pPr>
                <a:r>
                  <a:rPr lang="ru-RU" sz="1400" b="1" u="none" strike="noStrike" spc="-31">
                    <a:solidFill>
                      <a:srgbClr val="FFFFFF">
                        <a:alpha val="99000"/>
                      </a:srgbClr>
                    </a:solidFill>
                    <a:uFillTx/>
                    <a:latin typeface="Arial"/>
                    <a:ea typeface="Rosatom"/>
                  </a:rPr>
                  <a:t>Жданова Наталья Александровна</a:t>
                </a:r>
                <a:endParaRPr lang="ru-RU" sz="14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5" name="Text 5"/>
              <p:cNvSpPr/>
              <p:nvPr/>
            </p:nvSpPr>
            <p:spPr>
              <a:xfrm>
                <a:off x="1843920" y="1277280"/>
                <a:ext cx="2528280" cy="404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1" u="none" strike="noStrike">
                    <a:solidFill>
                      <a:schemeClr val="lt1"/>
                    </a:solidFill>
                    <a:uFillTx/>
                    <a:latin typeface="Arial"/>
                  </a:rPr>
                  <a:t>Консультация</a:t>
                </a:r>
                <a:endParaRPr lang="ru-RU" sz="16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100000"/>
                  </a:lnSpc>
                </a:pPr>
                <a:r>
                  <a:rPr lang="ru-RU" sz="1600" b="1" u="none" strike="noStrike">
                    <a:solidFill>
                      <a:schemeClr val="lt1"/>
                    </a:solidFill>
                    <a:uFillTx/>
                    <a:latin typeface="Arial"/>
                  </a:rPr>
                  <a:t>и ответы на вопросы:</a:t>
                </a:r>
                <a:endParaRPr lang="ru-RU" sz="16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36" name="Группа 47"/>
            <p:cNvGrpSpPr/>
            <p:nvPr/>
          </p:nvGrpSpPr>
          <p:grpSpPr>
            <a:xfrm>
              <a:off x="4575240" y="1131840"/>
              <a:ext cx="2853000" cy="3700080"/>
              <a:chOff x="4575240" y="1131840"/>
              <a:chExt cx="2853000" cy="3700080"/>
            </a:xfrm>
          </p:grpSpPr>
          <p:pic>
            <p:nvPicPr>
              <p:cNvPr id="137" name="Image 4" descr="preencoded.png"/>
              <p:cNvPicPr/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265000"/>
                        </a14:imgEffect>
                      </a14:imgLayer>
                    </a14:imgProps>
                  </a:ext>
                </a:extLst>
              </a:blip>
              <a:stretch/>
            </p:blipFill>
            <p:spPr>
              <a:xfrm>
                <a:off x="4575240" y="1131840"/>
                <a:ext cx="2703240" cy="3700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grpSp>
            <p:nvGrpSpPr>
              <p:cNvPr id="138" name="Группа 43"/>
              <p:cNvGrpSpPr/>
              <p:nvPr/>
            </p:nvGrpSpPr>
            <p:grpSpPr>
              <a:xfrm>
                <a:off x="4776840" y="2853360"/>
                <a:ext cx="1977840" cy="409320"/>
                <a:chOff x="4776840" y="2853360"/>
                <a:chExt cx="1977840" cy="409320"/>
              </a:xfrm>
            </p:grpSpPr>
            <p:grpSp>
              <p:nvGrpSpPr>
                <p:cNvPr id="139" name="Группа 32"/>
                <p:cNvGrpSpPr/>
                <p:nvPr/>
              </p:nvGrpSpPr>
              <p:grpSpPr>
                <a:xfrm>
                  <a:off x="4776840" y="2853360"/>
                  <a:ext cx="1937160" cy="177480"/>
                  <a:chOff x="4776840" y="2853360"/>
                  <a:chExt cx="1937160" cy="177480"/>
                </a:xfrm>
              </p:grpSpPr>
              <p:pic>
                <p:nvPicPr>
                  <p:cNvPr id="140" name="Image 6" descr="preencoded.png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776840" y="2864880"/>
                    <a:ext cx="130320" cy="154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  <p:sp>
                <p:nvSpPr>
                  <p:cNvPr id="141" name="Text 2"/>
                  <p:cNvSpPr/>
                  <p:nvPr/>
                </p:nvSpPr>
                <p:spPr>
                  <a:xfrm>
                    <a:off x="4946040" y="2853360"/>
                    <a:ext cx="1767960" cy="17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defTabSz="914400">
                      <a:lnSpc>
                        <a:spcPts val="1658"/>
                      </a:lnSpc>
                    </a:pPr>
                    <a:r>
                      <a:rPr lang="en-US" sz="1150" b="0" u="none" strike="noStrike" spc="-23">
                        <a:solidFill>
                          <a:srgbClr val="FFFFFF">
                            <a:alpha val="99000"/>
                          </a:srgbClr>
                        </a:solidFill>
                        <a:uFillTx/>
                        <a:latin typeface="Arial"/>
                        <a:ea typeface="Rosatom"/>
                      </a:rPr>
                      <a:t>+7(484) 39–28–858</a:t>
                    </a:r>
                    <a:endParaRPr lang="ru-RU" sz="1150" b="0" u="none" strike="noStrike">
                      <a:solidFill>
                        <a:srgbClr val="000000"/>
                      </a:solidFill>
                      <a:uFillTx/>
                      <a:latin typeface="Arial"/>
                    </a:endParaRPr>
                  </a:p>
                </p:txBody>
              </p:sp>
            </p:grpSp>
            <p:grpSp>
              <p:nvGrpSpPr>
                <p:cNvPr id="142" name="Группа 35"/>
                <p:cNvGrpSpPr/>
                <p:nvPr/>
              </p:nvGrpSpPr>
              <p:grpSpPr>
                <a:xfrm>
                  <a:off x="4776840" y="3085200"/>
                  <a:ext cx="1977840" cy="177480"/>
                  <a:chOff x="4776840" y="3085200"/>
                  <a:chExt cx="1977840" cy="177480"/>
                </a:xfrm>
              </p:grpSpPr>
              <p:pic>
                <p:nvPicPr>
                  <p:cNvPr id="143" name="Image 7" descr="preencoded.png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776840" y="3160800"/>
                    <a:ext cx="130680" cy="7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  <p:grpSp>
                <p:nvGrpSpPr>
                  <p:cNvPr id="144" name="Группа 37"/>
                  <p:cNvGrpSpPr/>
                  <p:nvPr/>
                </p:nvGrpSpPr>
                <p:grpSpPr>
                  <a:xfrm>
                    <a:off x="4776840" y="3085200"/>
                    <a:ext cx="1977840" cy="177480"/>
                    <a:chOff x="4776840" y="3085200"/>
                    <a:chExt cx="1977840" cy="177480"/>
                  </a:xfrm>
                </p:grpSpPr>
                <p:pic>
                  <p:nvPicPr>
                    <p:cNvPr id="145" name="Image 8" descr="preencoded.png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4776840" y="3126960"/>
                      <a:ext cx="130320" cy="622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  <p:sp>
                  <p:nvSpPr>
                    <p:cNvPr id="146" name="Text 3"/>
                    <p:cNvSpPr/>
                    <p:nvPr/>
                  </p:nvSpPr>
                  <p:spPr>
                    <a:xfrm>
                      <a:off x="4946040" y="3085200"/>
                      <a:ext cx="1808640" cy="1774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/>
                  </p:style>
                  <p:txBody>
                    <a:bodyPr lIns="90000" tIns="45000" rIns="90000" bIns="45000" anchor="ctr">
                      <a:noAutofit/>
                    </a:bodyPr>
                    <a:lstStyle/>
                    <a:p>
                      <a:pPr defTabSz="914400">
                        <a:lnSpc>
                          <a:spcPts val="1658"/>
                        </a:lnSpc>
                      </a:pPr>
                      <a:r>
                        <a:rPr lang="en-US" sz="1150" b="0" u="none" strike="noStrike" spc="-23">
                          <a:solidFill>
                            <a:srgbClr val="FFFFFF">
                              <a:alpha val="99000"/>
                            </a:srgbClr>
                          </a:solidFill>
                          <a:uFillTx/>
                          <a:latin typeface="Arial"/>
                          <a:ea typeface="Rosatom"/>
                        </a:rPr>
                        <a:t>EkVFetisova@rosatom.ru</a:t>
                      </a:r>
                      <a:endParaRPr lang="ru-RU" sz="115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p:txBody>
                </p:sp>
              </p:grpSp>
            </p:grpSp>
          </p:grpSp>
          <p:sp>
            <p:nvSpPr>
              <p:cNvPr id="147" name="Text 5"/>
              <p:cNvSpPr/>
              <p:nvPr/>
            </p:nvSpPr>
            <p:spPr>
              <a:xfrm>
                <a:off x="4693680" y="1277280"/>
                <a:ext cx="2734560" cy="404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1" u="none" strike="noStrike">
                    <a:solidFill>
                      <a:schemeClr val="lt1"/>
                    </a:solidFill>
                    <a:uFillTx/>
                    <a:latin typeface="Arial"/>
                  </a:rPr>
                  <a:t>Запись </a:t>
                </a:r>
                <a:endParaRPr lang="ru-RU" sz="16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100000"/>
                  </a:lnSpc>
                </a:pPr>
                <a:r>
                  <a:rPr lang="ru-RU" sz="1600" b="1" u="none" strike="noStrike">
                    <a:solidFill>
                      <a:schemeClr val="lt1"/>
                    </a:solidFill>
                    <a:uFillTx/>
                    <a:latin typeface="Arial"/>
                  </a:rPr>
                  <a:t>на обучение:</a:t>
                </a:r>
                <a:endParaRPr lang="ru-RU" sz="16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100000"/>
                  </a:lnSpc>
                </a:pPr>
                <a:endParaRPr lang="ru-RU" sz="16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8" name="Text 4"/>
              <p:cNvSpPr/>
              <p:nvPr/>
            </p:nvSpPr>
            <p:spPr>
              <a:xfrm>
                <a:off x="4693680" y="2019240"/>
                <a:ext cx="2061000" cy="317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ts val="2262"/>
                  </a:lnSpc>
                </a:pPr>
                <a:r>
                  <a:rPr lang="ru-RU" sz="1400" b="1" u="none" strike="noStrike" spc="-31">
                    <a:solidFill>
                      <a:srgbClr val="FFFFFF">
                        <a:alpha val="99000"/>
                      </a:srgbClr>
                    </a:solidFill>
                    <a:uFillTx/>
                    <a:latin typeface="Arial"/>
                    <a:ea typeface="Rosatom"/>
                  </a:rPr>
                  <a:t>Фетисова Екатерина Валерьевна</a:t>
                </a:r>
                <a:endParaRPr lang="ru-RU" sz="14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pic>
        <p:nvPicPr>
          <p:cNvPr id="149" name="Рисунок 12"/>
          <p:cNvPicPr/>
          <p:nvPr/>
        </p:nvPicPr>
        <p:blipFill>
          <a:blip r:embed="rId12"/>
          <a:stretch/>
        </p:blipFill>
        <p:spPr>
          <a:xfrm>
            <a:off x="1927080" y="3468600"/>
            <a:ext cx="1115280" cy="111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Рисунок 19"/>
          <p:cNvPicPr/>
          <p:nvPr/>
        </p:nvPicPr>
        <p:blipFill>
          <a:blip r:embed="rId13"/>
          <a:stretch/>
        </p:blipFill>
        <p:spPr>
          <a:xfrm>
            <a:off x="4776840" y="3465360"/>
            <a:ext cx="1118520" cy="1118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</TotalTime>
  <Words>221</Words>
  <Application>Microsoft Office PowerPoint</Application>
  <PresentationFormat>Экран (16:9)</PresentationFormat>
  <Paragraphs>67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Be Vietnam Pro</vt:lpstr>
      <vt:lpstr>Calibri</vt:lpstr>
      <vt:lpstr>DejaVu Sans</vt:lpstr>
      <vt:lpstr>Lato Light</vt:lpstr>
      <vt:lpstr>Rosatom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dc:description/>
  <cp:lastModifiedBy>1</cp:lastModifiedBy>
  <cp:revision>63</cp:revision>
  <dcterms:created xsi:type="dcterms:W3CDTF">2025-09-16T08:25:24Z</dcterms:created>
  <dcterms:modified xsi:type="dcterms:W3CDTF">2025-12-02T07:54:58Z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8</vt:i4>
  </property>
  <property fmtid="{D5CDD505-2E9C-101B-9397-08002B2CF9AE}" pid="3" name="PresentationFormat">
    <vt:lpwstr>Экран (16:9)</vt:lpwstr>
  </property>
  <property fmtid="{D5CDD505-2E9C-101B-9397-08002B2CF9AE}" pid="4" name="Slides">
    <vt:i4>8</vt:i4>
  </property>
</Properties>
</file>